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Helvetica World" panose="020B0604020202020204" charset="-128"/>
      <p:regular r:id="rId36"/>
    </p:embeddedFont>
    <p:embeddedFont>
      <p:font typeface="Helvetica World Bold" panose="020B0604020202020204" charset="-128"/>
      <p:regular r:id="rId37"/>
    </p:embeddedFont>
    <p:embeddedFont>
      <p:font typeface="Agrandir Gran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284E4-B5B4-4FCC-BE4B-BF15357B4A94}" type="datetimeFigureOut">
              <a:rPr lang="it-IT" smtClean="0"/>
              <a:t>03/02/2026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A3261-27B1-4D28-928C-AA26C182B32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67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A3261-27B1-4D28-928C-AA26C182B32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79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73.svg"/><Relationship Id="rId3" Type="http://schemas.openxmlformats.org/officeDocument/2006/relationships/image" Target="../media/image7.png"/><Relationship Id="rId21" Type="http://schemas.openxmlformats.org/officeDocument/2006/relationships/image" Target="../media/image76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72.png"/><Relationship Id="rId2" Type="http://schemas.openxmlformats.org/officeDocument/2006/relationships/image" Target="../media/image5.jpe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70.png"/><Relationship Id="rId10" Type="http://schemas.openxmlformats.org/officeDocument/2006/relationships/image" Target="../media/image14.svg"/><Relationship Id="rId19" Type="http://schemas.openxmlformats.org/officeDocument/2006/relationships/image" Target="../media/image7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7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84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83.svg"/><Relationship Id="rId2" Type="http://schemas.openxmlformats.org/officeDocument/2006/relationships/image" Target="../media/image5.jpe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82.png"/><Relationship Id="rId5" Type="http://schemas.openxmlformats.org/officeDocument/2006/relationships/image" Target="../media/image19.png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4" Type="http://schemas.openxmlformats.org/officeDocument/2006/relationships/image" Target="../media/image40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90.png"/><Relationship Id="rId7" Type="http://schemas.openxmlformats.org/officeDocument/2006/relationships/image" Target="../media/image8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93.svg"/><Relationship Id="rId4" Type="http://schemas.openxmlformats.org/officeDocument/2006/relationships/image" Target="../media/image91.sv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34" Type="http://schemas.openxmlformats.org/officeDocument/2006/relationships/image" Target="../media/image48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7.png"/><Relationship Id="rId2" Type="http://schemas.openxmlformats.org/officeDocument/2006/relationships/image" Target="../media/image5.jpe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24" Type="http://schemas.openxmlformats.org/officeDocument/2006/relationships/image" Target="../media/image40.svg"/><Relationship Id="rId32" Type="http://schemas.openxmlformats.org/officeDocument/2006/relationships/image" Target="../media/image46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16.sv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31" Type="http://schemas.openxmlformats.org/officeDocument/2006/relationships/image" Target="../media/image45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38.svg"/><Relationship Id="rId27" Type="http://schemas.openxmlformats.org/officeDocument/2006/relationships/image" Target="../media/image15.png"/><Relationship Id="rId30" Type="http://schemas.openxmlformats.org/officeDocument/2006/relationships/image" Target="../media/image44.svg"/><Relationship Id="rId8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991170" y="9253537"/>
            <a:ext cx="14305661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991170" y="8854420"/>
            <a:ext cx="1922453" cy="230101"/>
          </a:xfrm>
          <a:custGeom>
            <a:avLst/>
            <a:gdLst/>
            <a:ahLst/>
            <a:cxnLst/>
            <a:rect l="l" t="t" r="r" b="b"/>
            <a:pathLst>
              <a:path w="1922453" h="230101">
                <a:moveTo>
                  <a:pt x="0" y="0"/>
                </a:moveTo>
                <a:lnTo>
                  <a:pt x="1922453" y="0"/>
                </a:lnTo>
                <a:lnTo>
                  <a:pt x="1922453" y="230101"/>
                </a:lnTo>
                <a:lnTo>
                  <a:pt x="0" y="23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374377" y="8854420"/>
            <a:ext cx="1922453" cy="230101"/>
          </a:xfrm>
          <a:custGeom>
            <a:avLst/>
            <a:gdLst/>
            <a:ahLst/>
            <a:cxnLst/>
            <a:rect l="l" t="t" r="r" b="b"/>
            <a:pathLst>
              <a:path w="1922453" h="230101">
                <a:moveTo>
                  <a:pt x="1922453" y="0"/>
                </a:moveTo>
                <a:lnTo>
                  <a:pt x="0" y="0"/>
                </a:lnTo>
                <a:lnTo>
                  <a:pt x="0" y="230101"/>
                </a:lnTo>
                <a:lnTo>
                  <a:pt x="1922453" y="230101"/>
                </a:lnTo>
                <a:lnTo>
                  <a:pt x="19224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99504" y="452535"/>
            <a:ext cx="12688992" cy="2302852"/>
          </a:xfrm>
          <a:custGeom>
            <a:avLst/>
            <a:gdLst/>
            <a:ahLst/>
            <a:cxnLst/>
            <a:rect l="l" t="t" r="r" b="b"/>
            <a:pathLst>
              <a:path w="12688992" h="2302852">
                <a:moveTo>
                  <a:pt x="0" y="0"/>
                </a:moveTo>
                <a:lnTo>
                  <a:pt x="12688992" y="0"/>
                </a:lnTo>
                <a:lnTo>
                  <a:pt x="12688992" y="2302852"/>
                </a:lnTo>
                <a:lnTo>
                  <a:pt x="0" y="2302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5779" y="4060312"/>
            <a:ext cx="14696442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ANALISI PREDITTIVA DEGLI INFORTUNI NEL CALCIO</a:t>
            </a:r>
          </a:p>
          <a:p>
            <a:pPr algn="ctr">
              <a:lnSpc>
                <a:spcPts val="2940"/>
              </a:lnSpc>
            </a:pPr>
            <a:endParaRPr lang="en-US" sz="37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SVILUPPO </a:t>
            </a:r>
            <a:r>
              <a:rPr lang="en-US" sz="21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 UN SISTEMA DI EARLY WARNING TRAMITE MACHINE LEARNING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8680" y="6469837"/>
            <a:ext cx="7535320" cy="214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PROGETTO PER IL CORSO DI: 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MACHINE LEARNING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PROF. GIUSEPPE POLESE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PROF. SSA LOREDANA CARUCCIO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469837"/>
            <a:ext cx="7482401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PROGETTO A CURA DI: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FRANCESCO ZAMBRINO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0512119156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610666"/>
            <a:ext cx="4920849" cy="4095135"/>
            <a:chOff x="0" y="0"/>
            <a:chExt cx="1296026" cy="1078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6026" cy="1078554"/>
            </a:xfrm>
            <a:custGeom>
              <a:avLst/>
              <a:gdLst/>
              <a:ahLst/>
              <a:cxnLst/>
              <a:rect l="l" t="t" r="r" b="b"/>
              <a:pathLst>
                <a:path w="1296026" h="1078554">
                  <a:moveTo>
                    <a:pt x="0" y="0"/>
                  </a:moveTo>
                  <a:lnTo>
                    <a:pt x="1296026" y="0"/>
                  </a:lnTo>
                  <a:lnTo>
                    <a:pt x="1296026" y="1078554"/>
                  </a:lnTo>
                  <a:lnTo>
                    <a:pt x="0" y="1078554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96026" cy="1097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32985" y="5174645"/>
            <a:ext cx="4144412" cy="185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Utilizzo di Box Plot per individuare valori estremi nelle variabili biometriche e prestazionali.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4715" y="4230025"/>
            <a:ext cx="3668819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 GRAFICA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14418" y="522928"/>
            <a:ext cx="8897393" cy="11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86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62474" y="3610666"/>
            <a:ext cx="4920849" cy="4095135"/>
            <a:chOff x="0" y="0"/>
            <a:chExt cx="1296026" cy="10785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6026" cy="1078554"/>
            </a:xfrm>
            <a:custGeom>
              <a:avLst/>
              <a:gdLst/>
              <a:ahLst/>
              <a:cxnLst/>
              <a:rect l="l" t="t" r="r" b="b"/>
              <a:pathLst>
                <a:path w="1296026" h="1078554">
                  <a:moveTo>
                    <a:pt x="0" y="0"/>
                  </a:moveTo>
                  <a:lnTo>
                    <a:pt x="1296026" y="0"/>
                  </a:lnTo>
                  <a:lnTo>
                    <a:pt x="1296026" y="1078554"/>
                  </a:lnTo>
                  <a:lnTo>
                    <a:pt x="0" y="1078554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296026" cy="1097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966759" y="5174645"/>
            <a:ext cx="4144412" cy="139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Focus su Training Hours, BMI, Sleep Hours e Stress Level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79414" y="4230025"/>
            <a:ext cx="4729172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VARIABILI ANALIZZATE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297697" y="3610666"/>
            <a:ext cx="4920849" cy="4095135"/>
            <a:chOff x="0" y="0"/>
            <a:chExt cx="1296026" cy="10785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6026" cy="1078554"/>
            </a:xfrm>
            <a:custGeom>
              <a:avLst/>
              <a:gdLst/>
              <a:ahLst/>
              <a:cxnLst/>
              <a:rect l="l" t="t" r="r" b="b"/>
              <a:pathLst>
                <a:path w="1296026" h="1078554">
                  <a:moveTo>
                    <a:pt x="0" y="0"/>
                  </a:moveTo>
                  <a:lnTo>
                    <a:pt x="1296026" y="0"/>
                  </a:lnTo>
                  <a:lnTo>
                    <a:pt x="1296026" y="1078554"/>
                  </a:lnTo>
                  <a:lnTo>
                    <a:pt x="0" y="1078554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96026" cy="1097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602497" y="4941282"/>
            <a:ext cx="4288658" cy="232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Eliminazione dei record non plausibili per evitare che il rumore statistico condizioni l'apprendimento del modello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30344" y="4230025"/>
            <a:ext cx="4655556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RIMOZIONE SELETTIVA</a:t>
            </a:r>
          </a:p>
        </p:txBody>
      </p:sp>
      <p:sp>
        <p:nvSpPr>
          <p:cNvPr id="23" name="Freeform 23"/>
          <p:cNvSpPr/>
          <p:nvPr/>
        </p:nvSpPr>
        <p:spPr>
          <a:xfrm>
            <a:off x="3304200" y="7705801"/>
            <a:ext cx="1410218" cy="1557469"/>
          </a:xfrm>
          <a:custGeom>
            <a:avLst/>
            <a:gdLst/>
            <a:ahLst/>
            <a:cxnLst/>
            <a:rect l="l" t="t" r="r" b="b"/>
            <a:pathLst>
              <a:path w="1410218" h="1557469">
                <a:moveTo>
                  <a:pt x="0" y="0"/>
                </a:moveTo>
                <a:lnTo>
                  <a:pt x="1410218" y="0"/>
                </a:lnTo>
                <a:lnTo>
                  <a:pt x="1410218" y="1557469"/>
                </a:lnTo>
                <a:lnTo>
                  <a:pt x="0" y="1557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104357" y="9051926"/>
            <a:ext cx="3668819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NEXT SLIDE</a:t>
            </a:r>
          </a:p>
        </p:txBody>
      </p:sp>
      <p:sp>
        <p:nvSpPr>
          <p:cNvPr id="25" name="AutoShape 25"/>
          <p:cNvSpPr/>
          <p:nvPr/>
        </p:nvSpPr>
        <p:spPr>
          <a:xfrm>
            <a:off x="-329215" y="1881878"/>
            <a:ext cx="1890422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97180"/>
            <a:ext cx="18288000" cy="9692640"/>
          </a:xfrm>
          <a:custGeom>
            <a:avLst/>
            <a:gdLst/>
            <a:ahLst/>
            <a:cxnLst/>
            <a:rect l="l" t="t" r="r" b="b"/>
            <a:pathLst>
              <a:path w="18288000" h="9692640">
                <a:moveTo>
                  <a:pt x="0" y="0"/>
                </a:moveTo>
                <a:lnTo>
                  <a:pt x="18288000" y="0"/>
                </a:lnTo>
                <a:lnTo>
                  <a:pt x="18288000" y="9692640"/>
                </a:lnTo>
                <a:lnTo>
                  <a:pt x="0" y="969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86919" y="2071794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209707" y="2298985"/>
            <a:ext cx="9367406" cy="7763238"/>
          </a:xfrm>
          <a:custGeom>
            <a:avLst/>
            <a:gdLst/>
            <a:ahLst/>
            <a:cxnLst/>
            <a:rect l="l" t="t" r="r" b="b"/>
            <a:pathLst>
              <a:path w="9367406" h="7763238">
                <a:moveTo>
                  <a:pt x="0" y="0"/>
                </a:moveTo>
                <a:lnTo>
                  <a:pt x="9367406" y="0"/>
                </a:lnTo>
                <a:lnTo>
                  <a:pt x="9367406" y="7763237"/>
                </a:lnTo>
                <a:lnTo>
                  <a:pt x="0" y="7763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56875" y="7789789"/>
            <a:ext cx="900994" cy="822361"/>
          </a:xfrm>
          <a:custGeom>
            <a:avLst/>
            <a:gdLst/>
            <a:ahLst/>
            <a:cxnLst/>
            <a:rect l="l" t="t" r="r" b="b"/>
            <a:pathLst>
              <a:path w="900994" h="822361">
                <a:moveTo>
                  <a:pt x="0" y="0"/>
                </a:moveTo>
                <a:lnTo>
                  <a:pt x="900994" y="0"/>
                </a:lnTo>
                <a:lnTo>
                  <a:pt x="900994" y="822361"/>
                </a:lnTo>
                <a:lnTo>
                  <a:pt x="0" y="822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746525">
            <a:off x="6353721" y="6195332"/>
            <a:ext cx="4031098" cy="1209329"/>
          </a:xfrm>
          <a:custGeom>
            <a:avLst/>
            <a:gdLst/>
            <a:ahLst/>
            <a:cxnLst/>
            <a:rect l="l" t="t" r="r" b="b"/>
            <a:pathLst>
              <a:path w="4031098" h="1209329">
                <a:moveTo>
                  <a:pt x="0" y="0"/>
                </a:moveTo>
                <a:lnTo>
                  <a:pt x="4031098" y="0"/>
                </a:lnTo>
                <a:lnTo>
                  <a:pt x="4031098" y="1209329"/>
                </a:lnTo>
                <a:lnTo>
                  <a:pt x="0" y="1209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945099" y="9097963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7" y="0"/>
                </a:lnTo>
                <a:lnTo>
                  <a:pt x="517897" y="750950"/>
                </a:lnTo>
                <a:lnTo>
                  <a:pt x="0" y="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42185" y="9097963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7" y="0"/>
                </a:lnTo>
                <a:lnTo>
                  <a:pt x="517897" y="750950"/>
                </a:lnTo>
                <a:lnTo>
                  <a:pt x="0" y="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39271" y="9097963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7" y="0"/>
                </a:lnTo>
                <a:lnTo>
                  <a:pt x="517897" y="750950"/>
                </a:lnTo>
                <a:lnTo>
                  <a:pt x="0" y="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00349" y="675264"/>
            <a:ext cx="10087302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9730" y="2755899"/>
            <a:ext cx="7410902" cy="14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È stato effettuato uno studio delle relazioni lineari tra le variabili per identificare ridondanze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9730" y="4804600"/>
            <a:ext cx="5766532" cy="93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Rilevata una correlazione critica di 0.85 tra Weight_kg e BMI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9730" y="6440241"/>
            <a:ext cx="5766532" cy="186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Rimossa la variabile Weight_kg poiché forniva informazioni già contenute in BMI, rischiando di destabilizzare il modello.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8599" y="9220200"/>
            <a:ext cx="2392815" cy="46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SVINCOLATO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9220200"/>
            <a:ext cx="1812608" cy="448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  <a:spcBef>
                <a:spcPct val="0"/>
              </a:spcBef>
            </a:pPr>
            <a:r>
              <a:rPr lang="en-US" sz="2870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Weight_kg</a:t>
            </a:r>
            <a:endParaRPr lang="en-US" sz="287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77468" y="683885"/>
            <a:ext cx="11533064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FEATURE ENGINEERING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1905106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79730" y="2128944"/>
            <a:ext cx="8032476" cy="48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Creazione di nuovi indicatori biometrici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0497" y="2943853"/>
            <a:ext cx="12665756" cy="43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variabili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isolate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spesso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non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catturano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la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complessità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dello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stato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di un </a:t>
            </a:r>
            <a:r>
              <a:rPr lang="en-US" sz="27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atleta</a:t>
            </a: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0801" y="3604047"/>
            <a:ext cx="4405567" cy="2666407"/>
            <a:chOff x="0" y="0"/>
            <a:chExt cx="1752372" cy="10601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52372" cy="1060172"/>
            </a:xfrm>
            <a:custGeom>
              <a:avLst/>
              <a:gdLst/>
              <a:ahLst/>
              <a:cxnLst/>
              <a:rect l="l" t="t" r="r" b="b"/>
              <a:pathLst>
                <a:path w="1752372" h="1060172">
                  <a:moveTo>
                    <a:pt x="1752372" y="175730"/>
                  </a:moveTo>
                  <a:lnTo>
                    <a:pt x="1752372" y="884442"/>
                  </a:lnTo>
                  <a:cubicBezTo>
                    <a:pt x="1752372" y="981495"/>
                    <a:pt x="1673695" y="1060172"/>
                    <a:pt x="1576642" y="1060172"/>
                  </a:cubicBezTo>
                  <a:lnTo>
                    <a:pt x="175730" y="1060172"/>
                  </a:lnTo>
                  <a:cubicBezTo>
                    <a:pt x="78677" y="1060172"/>
                    <a:pt x="0" y="981495"/>
                    <a:pt x="0" y="884442"/>
                  </a:cubicBezTo>
                  <a:lnTo>
                    <a:pt x="0" y="175730"/>
                  </a:lnTo>
                  <a:cubicBezTo>
                    <a:pt x="0" y="78677"/>
                    <a:pt x="78677" y="0"/>
                    <a:pt x="175730" y="0"/>
                  </a:cubicBezTo>
                  <a:lnTo>
                    <a:pt x="1576642" y="0"/>
                  </a:lnTo>
                  <a:cubicBezTo>
                    <a:pt x="1673695" y="0"/>
                    <a:pt x="1752372" y="78677"/>
                    <a:pt x="1752372" y="17573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52372" cy="109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53374" y="3751580"/>
            <a:ext cx="3645440" cy="232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Fatigue Index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Creato per monitorare il recupero, calcolando il rapporto tra Stress Level e Sleep Hours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3736" y="6661079"/>
            <a:ext cx="2304931" cy="43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Fatigue Index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3736" y="7832922"/>
            <a:ext cx="2304931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Total Workload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83556" y="9004765"/>
            <a:ext cx="3285292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Strenght/Agility Ratio</a:t>
            </a:r>
          </a:p>
        </p:txBody>
      </p:sp>
      <p:sp>
        <p:nvSpPr>
          <p:cNvPr id="14" name="Freeform 14"/>
          <p:cNvSpPr/>
          <p:nvPr/>
        </p:nvSpPr>
        <p:spPr>
          <a:xfrm>
            <a:off x="8352288" y="6535420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6" y="0"/>
                </a:lnTo>
                <a:lnTo>
                  <a:pt x="517896" y="750951"/>
                </a:lnTo>
                <a:lnTo>
                  <a:pt x="0" y="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49374" y="6535420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6" y="0"/>
                </a:lnTo>
                <a:lnTo>
                  <a:pt x="517896" y="750951"/>
                </a:lnTo>
                <a:lnTo>
                  <a:pt x="0" y="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46459" y="6535420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7" y="0"/>
                </a:lnTo>
                <a:lnTo>
                  <a:pt x="517897" y="750951"/>
                </a:lnTo>
                <a:lnTo>
                  <a:pt x="0" y="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352288" y="7705471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6" y="0"/>
                </a:lnTo>
                <a:lnTo>
                  <a:pt x="517896" y="750950"/>
                </a:lnTo>
                <a:lnTo>
                  <a:pt x="0" y="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949374" y="7705471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6" y="0"/>
                </a:lnTo>
                <a:lnTo>
                  <a:pt x="517896" y="750950"/>
                </a:lnTo>
                <a:lnTo>
                  <a:pt x="0" y="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546459" y="7705471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7" y="0"/>
                </a:lnTo>
                <a:lnTo>
                  <a:pt x="517897" y="750950"/>
                </a:lnTo>
                <a:lnTo>
                  <a:pt x="0" y="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352288" y="8877313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6" y="0"/>
                </a:lnTo>
                <a:lnTo>
                  <a:pt x="517896" y="750951"/>
                </a:lnTo>
                <a:lnTo>
                  <a:pt x="0" y="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949374" y="8877313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6" y="0"/>
                </a:lnTo>
                <a:lnTo>
                  <a:pt x="517896" y="750951"/>
                </a:lnTo>
                <a:lnTo>
                  <a:pt x="0" y="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546459" y="8877313"/>
            <a:ext cx="517897" cy="750951"/>
          </a:xfrm>
          <a:custGeom>
            <a:avLst/>
            <a:gdLst/>
            <a:ahLst/>
            <a:cxnLst/>
            <a:rect l="l" t="t" r="r" b="b"/>
            <a:pathLst>
              <a:path w="517897" h="750951">
                <a:moveTo>
                  <a:pt x="0" y="0"/>
                </a:moveTo>
                <a:lnTo>
                  <a:pt x="517897" y="0"/>
                </a:lnTo>
                <a:lnTo>
                  <a:pt x="517897" y="750951"/>
                </a:lnTo>
                <a:lnTo>
                  <a:pt x="0" y="75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727552" y="6661975"/>
            <a:ext cx="2607448" cy="43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NEW FEATURE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27552" y="7832026"/>
            <a:ext cx="2607448" cy="43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NEW FEATURE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27552" y="9004765"/>
            <a:ext cx="2607448" cy="43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NEW FEATURE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683375" y="3677814"/>
            <a:ext cx="4921250" cy="2666407"/>
            <a:chOff x="0" y="0"/>
            <a:chExt cx="1957492" cy="10601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57492" cy="1060172"/>
            </a:xfrm>
            <a:custGeom>
              <a:avLst/>
              <a:gdLst/>
              <a:ahLst/>
              <a:cxnLst/>
              <a:rect l="l" t="t" r="r" b="b"/>
              <a:pathLst>
                <a:path w="1957492" h="1060172">
                  <a:moveTo>
                    <a:pt x="1957492" y="157316"/>
                  </a:moveTo>
                  <a:lnTo>
                    <a:pt x="1957492" y="902856"/>
                  </a:lnTo>
                  <a:cubicBezTo>
                    <a:pt x="1957492" y="944579"/>
                    <a:pt x="1940917" y="984593"/>
                    <a:pt x="1911415" y="1014095"/>
                  </a:cubicBezTo>
                  <a:cubicBezTo>
                    <a:pt x="1881912" y="1043598"/>
                    <a:pt x="1841898" y="1060172"/>
                    <a:pt x="1800175" y="1060172"/>
                  </a:cubicBezTo>
                  <a:lnTo>
                    <a:pt x="157316" y="1060172"/>
                  </a:lnTo>
                  <a:cubicBezTo>
                    <a:pt x="70433" y="1060172"/>
                    <a:pt x="0" y="989739"/>
                    <a:pt x="0" y="902856"/>
                  </a:cubicBezTo>
                  <a:lnTo>
                    <a:pt x="0" y="157316"/>
                  </a:lnTo>
                  <a:cubicBezTo>
                    <a:pt x="0" y="70433"/>
                    <a:pt x="70433" y="0"/>
                    <a:pt x="157316" y="0"/>
                  </a:cubicBezTo>
                  <a:lnTo>
                    <a:pt x="1800175" y="0"/>
                  </a:lnTo>
                  <a:cubicBezTo>
                    <a:pt x="1887059" y="0"/>
                    <a:pt x="1957492" y="70433"/>
                    <a:pt x="1957492" y="15731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957492" cy="109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683375" y="3825346"/>
            <a:ext cx="4921250" cy="27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 Workload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Un indice sintetico che aggrega il carico di lavoro complessivo per identificare il rischio di "overtraining"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2726248" y="3556794"/>
            <a:ext cx="4921250" cy="2666407"/>
            <a:chOff x="0" y="0"/>
            <a:chExt cx="1957492" cy="106017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57492" cy="1060172"/>
            </a:xfrm>
            <a:custGeom>
              <a:avLst/>
              <a:gdLst/>
              <a:ahLst/>
              <a:cxnLst/>
              <a:rect l="l" t="t" r="r" b="b"/>
              <a:pathLst>
                <a:path w="1957492" h="1060172">
                  <a:moveTo>
                    <a:pt x="1957492" y="157316"/>
                  </a:moveTo>
                  <a:lnTo>
                    <a:pt x="1957492" y="902856"/>
                  </a:lnTo>
                  <a:cubicBezTo>
                    <a:pt x="1957492" y="944579"/>
                    <a:pt x="1940917" y="984593"/>
                    <a:pt x="1911415" y="1014095"/>
                  </a:cubicBezTo>
                  <a:cubicBezTo>
                    <a:pt x="1881912" y="1043598"/>
                    <a:pt x="1841898" y="1060172"/>
                    <a:pt x="1800175" y="1060172"/>
                  </a:cubicBezTo>
                  <a:lnTo>
                    <a:pt x="157316" y="1060172"/>
                  </a:lnTo>
                  <a:cubicBezTo>
                    <a:pt x="70433" y="1060172"/>
                    <a:pt x="0" y="989739"/>
                    <a:pt x="0" y="902856"/>
                  </a:cubicBezTo>
                  <a:lnTo>
                    <a:pt x="0" y="157316"/>
                  </a:lnTo>
                  <a:cubicBezTo>
                    <a:pt x="0" y="70433"/>
                    <a:pt x="70433" y="0"/>
                    <a:pt x="157316" y="0"/>
                  </a:cubicBezTo>
                  <a:lnTo>
                    <a:pt x="1800175" y="0"/>
                  </a:lnTo>
                  <a:cubicBezTo>
                    <a:pt x="1887059" y="0"/>
                    <a:pt x="1957492" y="70433"/>
                    <a:pt x="1957492" y="15731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957492" cy="109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128441" y="3754881"/>
            <a:ext cx="4116864" cy="232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Rapporti Biomeccanici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Introduzione di parametri come lo Strength/Agility Ratio per evidenziare squilibri funzionali.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69538" y="1869038"/>
            <a:ext cx="6548924" cy="65489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80938" y="4630664"/>
            <a:ext cx="2326124" cy="1249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08"/>
              </a:lnSpc>
            </a:pPr>
            <a:r>
              <a:rPr lang="en-US" sz="10584" dirty="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VS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726" y="2689135"/>
            <a:ext cx="5042262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Logistic Regression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Scelta per la sua alta interpretabilità e capacità di modellare relazioni lineari tra le variabili fisiche e l'infortunio.</a:t>
            </a:r>
          </a:p>
          <a:p>
            <a:pPr algn="ctr">
              <a:lnSpc>
                <a:spcPts val="3899"/>
              </a:lnSpc>
            </a:pPr>
            <a:endParaRPr lang="en-US" sz="29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AutoShape 8"/>
          <p:cNvSpPr/>
          <p:nvPr/>
        </p:nvSpPr>
        <p:spPr>
          <a:xfrm flipH="1">
            <a:off x="-71143" y="6725381"/>
            <a:ext cx="6355751" cy="354959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1965362" y="7107"/>
            <a:ext cx="6355751" cy="354959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17726" y="518201"/>
            <a:ext cx="9115560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6745" y="6003466"/>
            <a:ext cx="4152555" cy="266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Un modello non lineare basato su una foresta di alberi decisionali, capace di catturare interazioni complesse tra i dati.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7726" y="1702350"/>
            <a:ext cx="8754874" cy="39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Selezione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degli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algoritmi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</a:t>
            </a:r>
            <a:r>
              <a:rPr lang="en-US" sz="29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Semplicità</a:t>
            </a:r>
            <a:r>
              <a:rPr lang="en-US" sz="29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vs </a:t>
            </a:r>
            <a:r>
              <a:rPr lang="en-US" sz="2999" dirty="0" err="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Complessità</a:t>
            </a:r>
            <a:endParaRPr lang="en-US" sz="2999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905106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323461" y="3354484"/>
            <a:ext cx="4138852" cy="1213716"/>
            <a:chOff x="0" y="0"/>
            <a:chExt cx="1385850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5850" cy="406400"/>
            </a:xfrm>
            <a:custGeom>
              <a:avLst/>
              <a:gdLst/>
              <a:ahLst/>
              <a:cxnLst/>
              <a:rect l="l" t="t" r="r" b="b"/>
              <a:pathLst>
                <a:path w="1385850" h="406400">
                  <a:moveTo>
                    <a:pt x="1182650" y="0"/>
                  </a:moveTo>
                  <a:cubicBezTo>
                    <a:pt x="1294875" y="0"/>
                    <a:pt x="1385850" y="90976"/>
                    <a:pt x="1385850" y="203200"/>
                  </a:cubicBezTo>
                  <a:cubicBezTo>
                    <a:pt x="1385850" y="315424"/>
                    <a:pt x="1294875" y="406400"/>
                    <a:pt x="11826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3858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97614" y="3468045"/>
            <a:ext cx="955040" cy="95504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443105" y="3613536"/>
            <a:ext cx="664059" cy="664059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V="1">
            <a:off x="798708" y="4287560"/>
            <a:ext cx="1447841" cy="826959"/>
          </a:xfrm>
          <a:custGeom>
            <a:avLst/>
            <a:gdLst/>
            <a:ahLst/>
            <a:cxnLst/>
            <a:rect l="l" t="t" r="r" b="b"/>
            <a:pathLst>
              <a:path w="1447841" h="826959">
                <a:moveTo>
                  <a:pt x="0" y="826959"/>
                </a:moveTo>
                <a:lnTo>
                  <a:pt x="1447841" y="826959"/>
                </a:lnTo>
                <a:lnTo>
                  <a:pt x="1447841" y="0"/>
                </a:lnTo>
                <a:lnTo>
                  <a:pt x="0" y="0"/>
                </a:lnTo>
                <a:lnTo>
                  <a:pt x="0" y="8269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32023" y="675264"/>
            <a:ext cx="11623953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LOGICA DI VALUTAZIONE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3426" y="3429945"/>
            <a:ext cx="2542574" cy="99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Il Rischio del Falso Negativo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659146" y="5147006"/>
            <a:ext cx="5467484" cy="1603337"/>
            <a:chOff x="0" y="0"/>
            <a:chExt cx="138585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5850" cy="406400"/>
            </a:xfrm>
            <a:custGeom>
              <a:avLst/>
              <a:gdLst/>
              <a:ahLst/>
              <a:cxnLst/>
              <a:rect l="l" t="t" r="r" b="b"/>
              <a:pathLst>
                <a:path w="1385850" h="406400">
                  <a:moveTo>
                    <a:pt x="1182650" y="0"/>
                  </a:moveTo>
                  <a:cubicBezTo>
                    <a:pt x="1294875" y="0"/>
                    <a:pt x="1385850" y="90976"/>
                    <a:pt x="1385850" y="203200"/>
                  </a:cubicBezTo>
                  <a:cubicBezTo>
                    <a:pt x="1385850" y="315424"/>
                    <a:pt x="1294875" y="406400"/>
                    <a:pt x="11826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3858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936108" y="5338705"/>
            <a:ext cx="1261622" cy="126162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4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24803" y="5677709"/>
            <a:ext cx="484231" cy="65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38704" y="5263396"/>
            <a:ext cx="3454971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Rappresenta un atleta a rischio predetto come "Sano"</a:t>
            </a:r>
          </a:p>
        </p:txBody>
      </p:sp>
      <p:sp>
        <p:nvSpPr>
          <p:cNvPr id="22" name="Freeform 22"/>
          <p:cNvSpPr/>
          <p:nvPr/>
        </p:nvSpPr>
        <p:spPr>
          <a:xfrm rot="4987897">
            <a:off x="6090575" y="4717324"/>
            <a:ext cx="3321379" cy="1897061"/>
          </a:xfrm>
          <a:custGeom>
            <a:avLst/>
            <a:gdLst/>
            <a:ahLst/>
            <a:cxnLst/>
            <a:rect l="l" t="t" r="r" b="b"/>
            <a:pathLst>
              <a:path w="3321379" h="1897061">
                <a:moveTo>
                  <a:pt x="0" y="0"/>
                </a:moveTo>
                <a:lnTo>
                  <a:pt x="3321378" y="0"/>
                </a:lnTo>
                <a:lnTo>
                  <a:pt x="3321378" y="1897061"/>
                </a:lnTo>
                <a:lnTo>
                  <a:pt x="0" y="18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-10800000">
            <a:off x="706912" y="7485088"/>
            <a:ext cx="7371951" cy="2161821"/>
            <a:chOff x="0" y="0"/>
            <a:chExt cx="138585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5850" cy="406400"/>
            </a:xfrm>
            <a:custGeom>
              <a:avLst/>
              <a:gdLst/>
              <a:ahLst/>
              <a:cxnLst/>
              <a:rect l="l" t="t" r="r" b="b"/>
              <a:pathLst>
                <a:path w="1385850" h="406400">
                  <a:moveTo>
                    <a:pt x="1182650" y="0"/>
                  </a:moveTo>
                  <a:cubicBezTo>
                    <a:pt x="1294875" y="0"/>
                    <a:pt x="1385850" y="90976"/>
                    <a:pt x="1385850" y="203200"/>
                  </a:cubicBezTo>
                  <a:cubicBezTo>
                    <a:pt x="1385850" y="315424"/>
                    <a:pt x="1294875" y="406400"/>
                    <a:pt x="11826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3858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080347" y="7743561"/>
            <a:ext cx="1701078" cy="170107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4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87760" y="8190413"/>
            <a:ext cx="652902" cy="8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3"/>
              </a:lnSpc>
              <a:spcBef>
                <a:spcPct val="0"/>
              </a:spcBef>
            </a:pPr>
            <a:r>
              <a:rPr lang="en-US" sz="4987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21510" y="7613299"/>
            <a:ext cx="4128979" cy="183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Mancato intervento preventivo, rischio di infortunio grave e lunghi tempi di stop.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012962" y="3354484"/>
            <a:ext cx="4138852" cy="1213716"/>
            <a:chOff x="0" y="0"/>
            <a:chExt cx="1385850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85850" cy="406400"/>
            </a:xfrm>
            <a:custGeom>
              <a:avLst/>
              <a:gdLst/>
              <a:ahLst/>
              <a:cxnLst/>
              <a:rect l="l" t="t" r="r" b="b"/>
              <a:pathLst>
                <a:path w="1385850" h="406400">
                  <a:moveTo>
                    <a:pt x="1182650" y="0"/>
                  </a:moveTo>
                  <a:cubicBezTo>
                    <a:pt x="1294875" y="0"/>
                    <a:pt x="1385850" y="90976"/>
                    <a:pt x="1385850" y="203200"/>
                  </a:cubicBezTo>
                  <a:cubicBezTo>
                    <a:pt x="1385850" y="315424"/>
                    <a:pt x="1294875" y="406400"/>
                    <a:pt x="11826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3858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987115" y="3468045"/>
            <a:ext cx="955040" cy="95504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4132606" y="3613536"/>
            <a:ext cx="664059" cy="664059"/>
          </a:xfrm>
          <a:custGeom>
            <a:avLst/>
            <a:gdLst/>
            <a:ahLst/>
            <a:cxnLst/>
            <a:rect l="l" t="t" r="r" b="b"/>
            <a:pathLst>
              <a:path w="664059" h="664059">
                <a:moveTo>
                  <a:pt x="0" y="0"/>
                </a:moveTo>
                <a:lnTo>
                  <a:pt x="664059" y="0"/>
                </a:lnTo>
                <a:lnTo>
                  <a:pt x="664059" y="664058"/>
                </a:lnTo>
                <a:lnTo>
                  <a:pt x="0" y="664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400000" flipV="1">
            <a:off x="9488209" y="4287560"/>
            <a:ext cx="1447841" cy="826959"/>
          </a:xfrm>
          <a:custGeom>
            <a:avLst/>
            <a:gdLst/>
            <a:ahLst/>
            <a:cxnLst/>
            <a:rect l="l" t="t" r="r" b="b"/>
            <a:pathLst>
              <a:path w="1447841" h="826959">
                <a:moveTo>
                  <a:pt x="0" y="826959"/>
                </a:moveTo>
                <a:lnTo>
                  <a:pt x="1447841" y="826959"/>
                </a:lnTo>
                <a:lnTo>
                  <a:pt x="1447841" y="0"/>
                </a:lnTo>
                <a:lnTo>
                  <a:pt x="0" y="0"/>
                </a:lnTo>
                <a:lnTo>
                  <a:pt x="0" y="8269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1332927" y="3429945"/>
            <a:ext cx="2542574" cy="99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Il Rischio del Falso Positivo</a:t>
            </a:r>
          </a:p>
        </p:txBody>
      </p:sp>
      <p:grpSp>
        <p:nvGrpSpPr>
          <p:cNvPr id="40" name="Group 40"/>
          <p:cNvGrpSpPr/>
          <p:nvPr/>
        </p:nvGrpSpPr>
        <p:grpSpPr>
          <a:xfrm rot="-10800000">
            <a:off x="10348646" y="5147006"/>
            <a:ext cx="5467484" cy="1603337"/>
            <a:chOff x="0" y="0"/>
            <a:chExt cx="1385850" cy="4064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85850" cy="406400"/>
            </a:xfrm>
            <a:custGeom>
              <a:avLst/>
              <a:gdLst/>
              <a:ahLst/>
              <a:cxnLst/>
              <a:rect l="l" t="t" r="r" b="b"/>
              <a:pathLst>
                <a:path w="1385850" h="406400">
                  <a:moveTo>
                    <a:pt x="1182650" y="0"/>
                  </a:moveTo>
                  <a:cubicBezTo>
                    <a:pt x="1294875" y="0"/>
                    <a:pt x="1385850" y="90976"/>
                    <a:pt x="1385850" y="203200"/>
                  </a:cubicBezTo>
                  <a:cubicBezTo>
                    <a:pt x="1385850" y="315424"/>
                    <a:pt x="1294875" y="406400"/>
                    <a:pt x="11826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13858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10625609" y="5338705"/>
            <a:ext cx="1261622" cy="126162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4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1011020" y="5655484"/>
            <a:ext cx="484231" cy="65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28205" y="5263396"/>
            <a:ext cx="3454971" cy="137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Rappresenta un atleta sano predetto come "A Rischio</a:t>
            </a:r>
          </a:p>
        </p:txBody>
      </p:sp>
      <p:sp>
        <p:nvSpPr>
          <p:cNvPr id="48" name="Freeform 48"/>
          <p:cNvSpPr/>
          <p:nvPr/>
        </p:nvSpPr>
        <p:spPr>
          <a:xfrm rot="4987897">
            <a:off x="14780076" y="4717324"/>
            <a:ext cx="3321379" cy="1897061"/>
          </a:xfrm>
          <a:custGeom>
            <a:avLst/>
            <a:gdLst/>
            <a:ahLst/>
            <a:cxnLst/>
            <a:rect l="l" t="t" r="r" b="b"/>
            <a:pathLst>
              <a:path w="3321379" h="1897061">
                <a:moveTo>
                  <a:pt x="0" y="0"/>
                </a:moveTo>
                <a:lnTo>
                  <a:pt x="3321378" y="0"/>
                </a:lnTo>
                <a:lnTo>
                  <a:pt x="3321378" y="1897061"/>
                </a:lnTo>
                <a:lnTo>
                  <a:pt x="0" y="18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 rot="-10800000">
            <a:off x="9396413" y="7485088"/>
            <a:ext cx="7371951" cy="2161821"/>
            <a:chOff x="0" y="0"/>
            <a:chExt cx="1385850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85850" cy="406400"/>
            </a:xfrm>
            <a:custGeom>
              <a:avLst/>
              <a:gdLst/>
              <a:ahLst/>
              <a:cxnLst/>
              <a:rect l="l" t="t" r="r" b="b"/>
              <a:pathLst>
                <a:path w="1385850" h="406400">
                  <a:moveTo>
                    <a:pt x="1182650" y="0"/>
                  </a:moveTo>
                  <a:cubicBezTo>
                    <a:pt x="1294875" y="0"/>
                    <a:pt x="1385850" y="90976"/>
                    <a:pt x="1385850" y="203200"/>
                  </a:cubicBezTo>
                  <a:cubicBezTo>
                    <a:pt x="1385850" y="315424"/>
                    <a:pt x="1294875" y="406400"/>
                    <a:pt x="11826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13858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10800000">
            <a:off x="9769848" y="7743561"/>
            <a:ext cx="1701078" cy="1701078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4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0293935" y="8191500"/>
            <a:ext cx="652902" cy="8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3"/>
              </a:lnSpc>
              <a:spcBef>
                <a:spcPct val="0"/>
              </a:spcBef>
            </a:pPr>
            <a:r>
              <a:rPr lang="en-US" sz="4987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52201" y="7613299"/>
            <a:ext cx="5269829" cy="183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Riposo precauzionale o carico ridotto. Un errore "conservativo" accettabile per la tutela del capitale giocatore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404960" y="2065893"/>
            <a:ext cx="2038145" cy="852987"/>
            <a:chOff x="0" y="0"/>
            <a:chExt cx="682451" cy="28561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82451" cy="285614"/>
            </a:xfrm>
            <a:custGeom>
              <a:avLst/>
              <a:gdLst/>
              <a:ahLst/>
              <a:cxnLst/>
              <a:rect l="l" t="t" r="r" b="b"/>
              <a:pathLst>
                <a:path w="682451" h="285614">
                  <a:moveTo>
                    <a:pt x="479251" y="0"/>
                  </a:moveTo>
                  <a:cubicBezTo>
                    <a:pt x="591475" y="0"/>
                    <a:pt x="682451" y="63937"/>
                    <a:pt x="682451" y="142807"/>
                  </a:cubicBezTo>
                  <a:cubicBezTo>
                    <a:pt x="682451" y="221677"/>
                    <a:pt x="591475" y="285614"/>
                    <a:pt x="479251" y="285614"/>
                  </a:cubicBezTo>
                  <a:lnTo>
                    <a:pt x="203200" y="285614"/>
                  </a:lnTo>
                  <a:cubicBezTo>
                    <a:pt x="90976" y="285614"/>
                    <a:pt x="0" y="221677"/>
                    <a:pt x="0" y="142807"/>
                  </a:cubicBezTo>
                  <a:cubicBezTo>
                    <a:pt x="0" y="6393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9050"/>
              <a:ext cx="682451" cy="304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706865" y="2271835"/>
            <a:ext cx="1372044" cy="42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GRAVE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2063316" y="2065893"/>
            <a:ext cx="2038145" cy="852987"/>
            <a:chOff x="0" y="0"/>
            <a:chExt cx="682451" cy="28561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451" cy="285614"/>
            </a:xfrm>
            <a:custGeom>
              <a:avLst/>
              <a:gdLst/>
              <a:ahLst/>
              <a:cxnLst/>
              <a:rect l="l" t="t" r="r" b="b"/>
              <a:pathLst>
                <a:path w="682451" h="285614">
                  <a:moveTo>
                    <a:pt x="479251" y="0"/>
                  </a:moveTo>
                  <a:cubicBezTo>
                    <a:pt x="591475" y="0"/>
                    <a:pt x="682451" y="63937"/>
                    <a:pt x="682451" y="142807"/>
                  </a:cubicBezTo>
                  <a:cubicBezTo>
                    <a:pt x="682451" y="221677"/>
                    <a:pt x="591475" y="285614"/>
                    <a:pt x="479251" y="285614"/>
                  </a:cubicBezTo>
                  <a:lnTo>
                    <a:pt x="203200" y="285614"/>
                  </a:lnTo>
                  <a:cubicBezTo>
                    <a:pt x="90976" y="285614"/>
                    <a:pt x="0" y="221677"/>
                    <a:pt x="0" y="142807"/>
                  </a:cubicBezTo>
                  <a:cubicBezTo>
                    <a:pt x="0" y="6393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19050"/>
              <a:ext cx="682451" cy="304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2567144" y="2272516"/>
            <a:ext cx="102119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LIEVE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905106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838579" y="2695087"/>
            <a:ext cx="2780878" cy="1213716"/>
            <a:chOff x="0" y="0"/>
            <a:chExt cx="931147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1147" cy="406400"/>
            </a:xfrm>
            <a:custGeom>
              <a:avLst/>
              <a:gdLst/>
              <a:ahLst/>
              <a:cxnLst/>
              <a:rect l="l" t="t" r="r" b="b"/>
              <a:pathLst>
                <a:path w="931147" h="406400">
                  <a:moveTo>
                    <a:pt x="727947" y="0"/>
                  </a:moveTo>
                  <a:cubicBezTo>
                    <a:pt x="840172" y="0"/>
                    <a:pt x="931147" y="90976"/>
                    <a:pt x="931147" y="203200"/>
                  </a:cubicBezTo>
                  <a:cubicBezTo>
                    <a:pt x="931147" y="315424"/>
                    <a:pt x="840172" y="406400"/>
                    <a:pt x="7279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931147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10139" y="2836459"/>
            <a:ext cx="930972" cy="9309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38579" y="7421618"/>
            <a:ext cx="2780878" cy="1213716"/>
            <a:chOff x="0" y="0"/>
            <a:chExt cx="931147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1147" cy="406400"/>
            </a:xfrm>
            <a:custGeom>
              <a:avLst/>
              <a:gdLst/>
              <a:ahLst/>
              <a:cxnLst/>
              <a:rect l="l" t="t" r="r" b="b"/>
              <a:pathLst>
                <a:path w="931147" h="406400">
                  <a:moveTo>
                    <a:pt x="727947" y="0"/>
                  </a:moveTo>
                  <a:cubicBezTo>
                    <a:pt x="840172" y="0"/>
                    <a:pt x="931147" y="90976"/>
                    <a:pt x="931147" y="203200"/>
                  </a:cubicBezTo>
                  <a:cubicBezTo>
                    <a:pt x="931147" y="315424"/>
                    <a:pt x="840172" y="406400"/>
                    <a:pt x="7279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31147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10139" y="7562991"/>
            <a:ext cx="930972" cy="9309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77509" y="3103456"/>
            <a:ext cx="7330670" cy="2190211"/>
            <a:chOff x="0" y="0"/>
            <a:chExt cx="1930680" cy="5766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680" cy="576605"/>
            </a:xfrm>
            <a:custGeom>
              <a:avLst/>
              <a:gdLst/>
              <a:ahLst/>
              <a:cxnLst/>
              <a:rect l="l" t="t" r="r" b="b"/>
              <a:pathLst>
                <a:path w="1930680" h="576605">
                  <a:moveTo>
                    <a:pt x="1930680" y="105610"/>
                  </a:moveTo>
                  <a:lnTo>
                    <a:pt x="1930680" y="470995"/>
                  </a:lnTo>
                  <a:cubicBezTo>
                    <a:pt x="1930680" y="529322"/>
                    <a:pt x="1883397" y="576605"/>
                    <a:pt x="1825070" y="576605"/>
                  </a:cubicBezTo>
                  <a:lnTo>
                    <a:pt x="105610" y="576605"/>
                  </a:lnTo>
                  <a:cubicBezTo>
                    <a:pt x="47283" y="576605"/>
                    <a:pt x="0" y="529322"/>
                    <a:pt x="0" y="470995"/>
                  </a:cubicBezTo>
                  <a:lnTo>
                    <a:pt x="0" y="105610"/>
                  </a:lnTo>
                  <a:cubicBezTo>
                    <a:pt x="0" y="47283"/>
                    <a:pt x="47283" y="0"/>
                    <a:pt x="105610" y="0"/>
                  </a:cubicBezTo>
                  <a:lnTo>
                    <a:pt x="1825070" y="0"/>
                  </a:lnTo>
                  <a:cubicBezTo>
                    <a:pt x="1883397" y="0"/>
                    <a:pt x="1930680" y="47283"/>
                    <a:pt x="1930680" y="10561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30680" cy="614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Logistic Regression</a:t>
              </a: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: Ha dimostrato una capacità superiore nel minimizzare i Falsi Negativi (solo 6 casi su 157)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Accuracy: 94.9%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77509" y="6217592"/>
            <a:ext cx="7330670" cy="2417742"/>
            <a:chOff x="0" y="0"/>
            <a:chExt cx="1930680" cy="6365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30680" cy="636506"/>
            </a:xfrm>
            <a:custGeom>
              <a:avLst/>
              <a:gdLst/>
              <a:ahLst/>
              <a:cxnLst/>
              <a:rect l="l" t="t" r="r" b="b"/>
              <a:pathLst>
                <a:path w="1930680" h="636506">
                  <a:moveTo>
                    <a:pt x="1930680" y="105610"/>
                  </a:moveTo>
                  <a:lnTo>
                    <a:pt x="1930680" y="530896"/>
                  </a:lnTo>
                  <a:cubicBezTo>
                    <a:pt x="1930680" y="589222"/>
                    <a:pt x="1883397" y="636506"/>
                    <a:pt x="1825070" y="636506"/>
                  </a:cubicBezTo>
                  <a:lnTo>
                    <a:pt x="105610" y="636506"/>
                  </a:lnTo>
                  <a:cubicBezTo>
                    <a:pt x="77600" y="636506"/>
                    <a:pt x="50738" y="625379"/>
                    <a:pt x="30932" y="605573"/>
                  </a:cubicBezTo>
                  <a:cubicBezTo>
                    <a:pt x="11127" y="585767"/>
                    <a:pt x="0" y="558905"/>
                    <a:pt x="0" y="530896"/>
                  </a:cubicBezTo>
                  <a:lnTo>
                    <a:pt x="0" y="105610"/>
                  </a:lnTo>
                  <a:cubicBezTo>
                    <a:pt x="0" y="47283"/>
                    <a:pt x="47283" y="0"/>
                    <a:pt x="105610" y="0"/>
                  </a:cubicBezTo>
                  <a:lnTo>
                    <a:pt x="1825070" y="0"/>
                  </a:lnTo>
                  <a:cubicBezTo>
                    <a:pt x="1883397" y="0"/>
                    <a:pt x="1930680" y="47283"/>
                    <a:pt x="1930680" y="10561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30680" cy="674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Random Forest</a:t>
              </a: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: Nonostante la complessità intrinseca, ha presentato un numero maggiore di Falsi Negativi (10 casi)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Accuracy: 91.1%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5061622" y="7896537"/>
            <a:ext cx="2673722" cy="361016"/>
          </a:xfrm>
          <a:custGeom>
            <a:avLst/>
            <a:gdLst/>
            <a:ahLst/>
            <a:cxnLst/>
            <a:rect l="l" t="t" r="r" b="b"/>
            <a:pathLst>
              <a:path w="2673722" h="361016">
                <a:moveTo>
                  <a:pt x="0" y="0"/>
                </a:moveTo>
                <a:lnTo>
                  <a:pt x="2673722" y="0"/>
                </a:lnTo>
                <a:lnTo>
                  <a:pt x="2673722" y="361015"/>
                </a:lnTo>
                <a:lnTo>
                  <a:pt x="0" y="36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838456" y="631498"/>
            <a:ext cx="10611088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ANALISI DEGLI ERRORI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76911" y="3097291"/>
            <a:ext cx="143322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62169" y="3117004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76911" y="7823822"/>
            <a:ext cx="143322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62169" y="7843535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28" name="Freeform 28"/>
          <p:cNvSpPr/>
          <p:nvPr/>
        </p:nvSpPr>
        <p:spPr>
          <a:xfrm flipV="1">
            <a:off x="5061622" y="3103456"/>
            <a:ext cx="2673722" cy="361016"/>
          </a:xfrm>
          <a:custGeom>
            <a:avLst/>
            <a:gdLst/>
            <a:ahLst/>
            <a:cxnLst/>
            <a:rect l="l" t="t" r="r" b="b"/>
            <a:pathLst>
              <a:path w="2673722" h="361016">
                <a:moveTo>
                  <a:pt x="0" y="361016"/>
                </a:moveTo>
                <a:lnTo>
                  <a:pt x="2673722" y="361016"/>
                </a:lnTo>
                <a:lnTo>
                  <a:pt x="2673722" y="0"/>
                </a:lnTo>
                <a:lnTo>
                  <a:pt x="0" y="0"/>
                </a:lnTo>
                <a:lnTo>
                  <a:pt x="0" y="3610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905106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64617" y="2700466"/>
            <a:ext cx="7177586" cy="6557834"/>
          </a:xfrm>
          <a:custGeom>
            <a:avLst/>
            <a:gdLst/>
            <a:ahLst/>
            <a:cxnLst/>
            <a:rect l="l" t="t" r="r" b="b"/>
            <a:pathLst>
              <a:path w="7177586" h="6557834">
                <a:moveTo>
                  <a:pt x="0" y="0"/>
                </a:moveTo>
                <a:lnTo>
                  <a:pt x="7177586" y="0"/>
                </a:lnTo>
                <a:lnTo>
                  <a:pt x="7177586" y="6557834"/>
                </a:lnTo>
                <a:lnTo>
                  <a:pt x="0" y="655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49418" y="2700466"/>
            <a:ext cx="7177586" cy="6557834"/>
          </a:xfrm>
          <a:custGeom>
            <a:avLst/>
            <a:gdLst/>
            <a:ahLst/>
            <a:cxnLst/>
            <a:rect l="l" t="t" r="r" b="b"/>
            <a:pathLst>
              <a:path w="7177586" h="6557834">
                <a:moveTo>
                  <a:pt x="0" y="0"/>
                </a:moveTo>
                <a:lnTo>
                  <a:pt x="7177585" y="0"/>
                </a:lnTo>
                <a:lnTo>
                  <a:pt x="7177585" y="6557834"/>
                </a:lnTo>
                <a:lnTo>
                  <a:pt x="0" y="6557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12140" y="675264"/>
            <a:ext cx="11663719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MATRICI DI CONFUSIONE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124783">
            <a:off x="340600" y="5424169"/>
            <a:ext cx="1698786" cy="1013094"/>
          </a:xfrm>
          <a:custGeom>
            <a:avLst/>
            <a:gdLst/>
            <a:ahLst/>
            <a:cxnLst/>
            <a:rect l="l" t="t" r="r" b="b"/>
            <a:pathLst>
              <a:path w="1698786" h="1013094">
                <a:moveTo>
                  <a:pt x="0" y="0"/>
                </a:moveTo>
                <a:lnTo>
                  <a:pt x="1698787" y="0"/>
                </a:lnTo>
                <a:lnTo>
                  <a:pt x="1698787" y="1013094"/>
                </a:lnTo>
                <a:lnTo>
                  <a:pt x="0" y="101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17739">
            <a:off x="676844" y="3385005"/>
            <a:ext cx="1475641" cy="252200"/>
          </a:xfrm>
          <a:custGeom>
            <a:avLst/>
            <a:gdLst/>
            <a:ahLst/>
            <a:cxnLst/>
            <a:rect l="l" t="t" r="r" b="b"/>
            <a:pathLst>
              <a:path w="1475641" h="252200">
                <a:moveTo>
                  <a:pt x="0" y="0"/>
                </a:moveTo>
                <a:lnTo>
                  <a:pt x="1475641" y="0"/>
                </a:lnTo>
                <a:lnTo>
                  <a:pt x="1475641" y="252200"/>
                </a:lnTo>
                <a:lnTo>
                  <a:pt x="0" y="25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3309">
            <a:off x="454287" y="6744346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3" y="0"/>
                </a:lnTo>
                <a:lnTo>
                  <a:pt x="707553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71886">
            <a:off x="1357213" y="4187616"/>
            <a:ext cx="2810603" cy="1676142"/>
          </a:xfrm>
          <a:custGeom>
            <a:avLst/>
            <a:gdLst/>
            <a:ahLst/>
            <a:cxnLst/>
            <a:rect l="l" t="t" r="r" b="b"/>
            <a:pathLst>
              <a:path w="2810603" h="1676142">
                <a:moveTo>
                  <a:pt x="0" y="0"/>
                </a:moveTo>
                <a:lnTo>
                  <a:pt x="2810604" y="0"/>
                </a:lnTo>
                <a:lnTo>
                  <a:pt x="2810604" y="1676142"/>
                </a:lnTo>
                <a:lnTo>
                  <a:pt x="0" y="1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065130" flipH="1">
            <a:off x="15199677" y="3384689"/>
            <a:ext cx="2384262" cy="3527041"/>
          </a:xfrm>
          <a:custGeom>
            <a:avLst/>
            <a:gdLst/>
            <a:ahLst/>
            <a:cxnLst/>
            <a:rect l="l" t="t" r="r" b="b"/>
            <a:pathLst>
              <a:path w="2384262" h="3527041">
                <a:moveTo>
                  <a:pt x="2384262" y="0"/>
                </a:moveTo>
                <a:lnTo>
                  <a:pt x="0" y="0"/>
                </a:lnTo>
                <a:lnTo>
                  <a:pt x="0" y="3527041"/>
                </a:lnTo>
                <a:lnTo>
                  <a:pt x="2384262" y="3527041"/>
                </a:lnTo>
                <a:lnTo>
                  <a:pt x="2384262" y="0"/>
                </a:lnTo>
                <a:close/>
              </a:path>
            </a:pathLst>
          </a:custGeom>
          <a:blipFill>
            <a:blip r:embed="rId11">
              <a:alphaModFix amt="7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03309">
            <a:off x="15138006" y="4944224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03309">
            <a:off x="16973620" y="4028713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03309">
            <a:off x="14961643" y="2711089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6190" y="4106785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75773" y="2177318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75773" y="6911380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873713" y="7268293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1" y="0"/>
                </a:lnTo>
                <a:lnTo>
                  <a:pt x="763861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63537" y="2343732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-571759" y="1662219"/>
            <a:ext cx="1940217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5478665" y="2510971"/>
            <a:ext cx="7330670" cy="3508829"/>
            <a:chOff x="0" y="0"/>
            <a:chExt cx="1930680" cy="9237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0680" cy="923750"/>
            </a:xfrm>
            <a:custGeom>
              <a:avLst/>
              <a:gdLst/>
              <a:ahLst/>
              <a:cxnLst/>
              <a:rect l="l" t="t" r="r" b="b"/>
              <a:pathLst>
                <a:path w="1930680" h="923750">
                  <a:moveTo>
                    <a:pt x="1930680" y="105610"/>
                  </a:moveTo>
                  <a:lnTo>
                    <a:pt x="1930680" y="818140"/>
                  </a:lnTo>
                  <a:cubicBezTo>
                    <a:pt x="1930680" y="876467"/>
                    <a:pt x="1883397" y="923750"/>
                    <a:pt x="1825070" y="923750"/>
                  </a:cubicBezTo>
                  <a:lnTo>
                    <a:pt x="105610" y="923750"/>
                  </a:lnTo>
                  <a:cubicBezTo>
                    <a:pt x="47283" y="923750"/>
                    <a:pt x="0" y="876467"/>
                    <a:pt x="0" y="818140"/>
                  </a:cubicBezTo>
                  <a:lnTo>
                    <a:pt x="0" y="105610"/>
                  </a:lnTo>
                  <a:cubicBezTo>
                    <a:pt x="0" y="47283"/>
                    <a:pt x="47283" y="0"/>
                    <a:pt x="105610" y="0"/>
                  </a:cubicBezTo>
                  <a:lnTo>
                    <a:pt x="1825070" y="0"/>
                  </a:lnTo>
                  <a:cubicBezTo>
                    <a:pt x="1883397" y="0"/>
                    <a:pt x="1930680" y="47283"/>
                    <a:pt x="1930680" y="105610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30680" cy="96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Le matrici mostrate finora si riferiscono a un singolo split casuale. Per garantire che la superiorità della Logistic Regression non sia frutto della fortuna , abbiamo sottoposto i modelli a 5 ripetizioni su split differenti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1979" y="7952419"/>
            <a:ext cx="2038145" cy="1042552"/>
            <a:chOff x="0" y="0"/>
            <a:chExt cx="682451" cy="349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2451" cy="349087"/>
            </a:xfrm>
            <a:custGeom>
              <a:avLst/>
              <a:gdLst/>
              <a:ahLst/>
              <a:cxnLst/>
              <a:rect l="l" t="t" r="r" b="b"/>
              <a:pathLst>
                <a:path w="682451" h="349087">
                  <a:moveTo>
                    <a:pt x="479251" y="0"/>
                  </a:moveTo>
                  <a:cubicBezTo>
                    <a:pt x="591475" y="0"/>
                    <a:pt x="682451" y="78146"/>
                    <a:pt x="682451" y="174544"/>
                  </a:cubicBezTo>
                  <a:cubicBezTo>
                    <a:pt x="682451" y="270941"/>
                    <a:pt x="591475" y="349087"/>
                    <a:pt x="479251" y="349087"/>
                  </a:cubicBezTo>
                  <a:lnTo>
                    <a:pt x="203200" y="349087"/>
                  </a:lnTo>
                  <a:cubicBezTo>
                    <a:pt x="90976" y="349087"/>
                    <a:pt x="0" y="270941"/>
                    <a:pt x="0" y="174544"/>
                  </a:cubicBezTo>
                  <a:cubicBezTo>
                    <a:pt x="0" y="781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682451" cy="368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111067" y="7198326"/>
            <a:ext cx="1151036" cy="1181100"/>
          </a:xfrm>
          <a:custGeom>
            <a:avLst/>
            <a:gdLst/>
            <a:ahLst/>
            <a:cxnLst/>
            <a:rect l="l" t="t" r="r" b="b"/>
            <a:pathLst>
              <a:path w="1151036" h="1181100">
                <a:moveTo>
                  <a:pt x="0" y="0"/>
                </a:moveTo>
                <a:lnTo>
                  <a:pt x="1151036" y="0"/>
                </a:lnTo>
                <a:lnTo>
                  <a:pt x="1151036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025897" y="7067550"/>
            <a:ext cx="1151036" cy="1181100"/>
          </a:xfrm>
          <a:custGeom>
            <a:avLst/>
            <a:gdLst/>
            <a:ahLst/>
            <a:cxnLst/>
            <a:rect l="l" t="t" r="r" b="b"/>
            <a:pathLst>
              <a:path w="1151036" h="1181100">
                <a:moveTo>
                  <a:pt x="0" y="0"/>
                </a:moveTo>
                <a:lnTo>
                  <a:pt x="1151036" y="0"/>
                </a:lnTo>
                <a:lnTo>
                  <a:pt x="1151036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112861" y="8149556"/>
            <a:ext cx="1151036" cy="1181100"/>
          </a:xfrm>
          <a:custGeom>
            <a:avLst/>
            <a:gdLst/>
            <a:ahLst/>
            <a:cxnLst/>
            <a:rect l="l" t="t" r="r" b="b"/>
            <a:pathLst>
              <a:path w="1151036" h="1181100">
                <a:moveTo>
                  <a:pt x="0" y="0"/>
                </a:moveTo>
                <a:lnTo>
                  <a:pt x="1151036" y="0"/>
                </a:lnTo>
                <a:lnTo>
                  <a:pt x="1151036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00885" y="6867525"/>
            <a:ext cx="1151036" cy="1181100"/>
          </a:xfrm>
          <a:custGeom>
            <a:avLst/>
            <a:gdLst/>
            <a:ahLst/>
            <a:cxnLst/>
            <a:rect l="l" t="t" r="r" b="b"/>
            <a:pathLst>
              <a:path w="1151036" h="1181100">
                <a:moveTo>
                  <a:pt x="0" y="0"/>
                </a:moveTo>
                <a:lnTo>
                  <a:pt x="1151035" y="0"/>
                </a:lnTo>
                <a:lnTo>
                  <a:pt x="1151035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649291" y="8531826"/>
            <a:ext cx="1151036" cy="1181100"/>
          </a:xfrm>
          <a:custGeom>
            <a:avLst/>
            <a:gdLst/>
            <a:ahLst/>
            <a:cxnLst/>
            <a:rect l="l" t="t" r="r" b="b"/>
            <a:pathLst>
              <a:path w="1151036" h="1181100">
                <a:moveTo>
                  <a:pt x="0" y="0"/>
                </a:moveTo>
                <a:lnTo>
                  <a:pt x="1151036" y="0"/>
                </a:lnTo>
                <a:lnTo>
                  <a:pt x="1151036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91645" y="8243825"/>
            <a:ext cx="1487900" cy="450090"/>
          </a:xfrm>
          <a:custGeom>
            <a:avLst/>
            <a:gdLst/>
            <a:ahLst/>
            <a:cxnLst/>
            <a:rect l="l" t="t" r="r" b="b"/>
            <a:pathLst>
              <a:path w="1487900" h="450090">
                <a:moveTo>
                  <a:pt x="0" y="0"/>
                </a:moveTo>
                <a:lnTo>
                  <a:pt x="1487901" y="0"/>
                </a:lnTo>
                <a:lnTo>
                  <a:pt x="1487901" y="450090"/>
                </a:lnTo>
                <a:lnTo>
                  <a:pt x="0" y="4500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45920" y="6607776"/>
            <a:ext cx="790263" cy="1181100"/>
          </a:xfrm>
          <a:custGeom>
            <a:avLst/>
            <a:gdLst/>
            <a:ahLst/>
            <a:cxnLst/>
            <a:rect l="l" t="t" r="r" b="b"/>
            <a:pathLst>
              <a:path w="790263" h="1181100">
                <a:moveTo>
                  <a:pt x="0" y="0"/>
                </a:moveTo>
                <a:lnTo>
                  <a:pt x="790263" y="0"/>
                </a:lnTo>
                <a:lnTo>
                  <a:pt x="790263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flipV="1">
            <a:off x="13567458" y="8243825"/>
            <a:ext cx="1487900" cy="450090"/>
          </a:xfrm>
          <a:custGeom>
            <a:avLst/>
            <a:gdLst/>
            <a:ahLst/>
            <a:cxnLst/>
            <a:rect l="l" t="t" r="r" b="b"/>
            <a:pathLst>
              <a:path w="1487900" h="450090">
                <a:moveTo>
                  <a:pt x="0" y="450090"/>
                </a:moveTo>
                <a:lnTo>
                  <a:pt x="1487900" y="450090"/>
                </a:lnTo>
                <a:lnTo>
                  <a:pt x="1487900" y="0"/>
                </a:lnTo>
                <a:lnTo>
                  <a:pt x="0" y="0"/>
                </a:lnTo>
                <a:lnTo>
                  <a:pt x="0" y="45009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5445883" y="7808462"/>
            <a:ext cx="2291833" cy="1313914"/>
            <a:chOff x="0" y="0"/>
            <a:chExt cx="682451" cy="39125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82451" cy="391251"/>
            </a:xfrm>
            <a:custGeom>
              <a:avLst/>
              <a:gdLst/>
              <a:ahLst/>
              <a:cxnLst/>
              <a:rect l="l" t="t" r="r" b="b"/>
              <a:pathLst>
                <a:path w="682451" h="391251">
                  <a:moveTo>
                    <a:pt x="479251" y="0"/>
                  </a:moveTo>
                  <a:cubicBezTo>
                    <a:pt x="591475" y="0"/>
                    <a:pt x="682451" y="87585"/>
                    <a:pt x="682451" y="195626"/>
                  </a:cubicBezTo>
                  <a:cubicBezTo>
                    <a:pt x="682451" y="303667"/>
                    <a:pt x="591475" y="391251"/>
                    <a:pt x="479251" y="391251"/>
                  </a:cubicBezTo>
                  <a:lnTo>
                    <a:pt x="203200" y="391251"/>
                  </a:lnTo>
                  <a:cubicBezTo>
                    <a:pt x="90976" y="391251"/>
                    <a:pt x="0" y="303667"/>
                    <a:pt x="0" y="195626"/>
                  </a:cubicBezTo>
                  <a:cubicBezTo>
                    <a:pt x="0" y="875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682451" cy="42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TEST SUPERATO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237249" y="6804354"/>
            <a:ext cx="743605" cy="74360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6148733" y="6760176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0" y="0"/>
                </a:moveTo>
                <a:lnTo>
                  <a:pt x="876300" y="0"/>
                </a:lnTo>
                <a:lnTo>
                  <a:pt x="876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5830523" y="541010"/>
            <a:ext cx="6626953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STRESS TEST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9859" y="8267448"/>
            <a:ext cx="1782384" cy="42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MODELLO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71759" y="1662219"/>
            <a:ext cx="1940217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830523" y="541010"/>
            <a:ext cx="6626953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STRESS TEST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70" y="631302"/>
            <a:ext cx="14714152" cy="104738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5038" y="3828835"/>
            <a:ext cx="4835839" cy="17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Logistic Regression mantiene un accuratezza sempre superiore fino ad arrivare al quinto test con un valore di 90.45%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038" y="6209130"/>
            <a:ext cx="4835839" cy="143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 Random Forest presenta delle statistiche costantemente pegguiri fermandosi invece ad un valore di 87.26%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466937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938806" y="-1672057"/>
            <a:ext cx="8277987" cy="827798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7781" y="3014624"/>
            <a:ext cx="11056931" cy="680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6"/>
              </a:lnSpc>
            </a:pPr>
            <a:r>
              <a:rPr lang="en-US" sz="2736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Frequenza e Gravità:</a:t>
            </a:r>
            <a:r>
              <a:rPr lang="en-US" sz="27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Gli infortuni muscolari rappresentano una delle cause principali di stop stagionali, con tempi di recupero che variano da settimane a mesi</a:t>
            </a:r>
          </a:p>
          <a:p>
            <a:pPr algn="just">
              <a:lnSpc>
                <a:spcPts val="3556"/>
              </a:lnSpc>
            </a:pPr>
            <a:endParaRPr lang="en-US" sz="2736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556"/>
              </a:lnSpc>
            </a:pPr>
            <a:r>
              <a:rPr lang="en-US" sz="2736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Danno Economico:</a:t>
            </a:r>
            <a:r>
              <a:rPr lang="en-US" sz="27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Ogni giorno di indisponibilità di un atleta si traduce in una perdita economica per il club e in una svalutazione del "capitale" del calciatore</a:t>
            </a:r>
          </a:p>
          <a:p>
            <a:pPr algn="just">
              <a:lnSpc>
                <a:spcPts val="3556"/>
              </a:lnSpc>
            </a:pPr>
            <a:endParaRPr lang="en-US" sz="2736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556"/>
              </a:lnSpc>
            </a:pPr>
            <a:r>
              <a:rPr lang="en-US" sz="2736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Danno Sportivo:</a:t>
            </a:r>
            <a:r>
              <a:rPr lang="en-US" sz="27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L'assenza di giocatori chiave riduce le probabilità di successo della squadra e altera i piani tattici dell'allenatore</a:t>
            </a:r>
          </a:p>
          <a:p>
            <a:pPr algn="just">
              <a:lnSpc>
                <a:spcPts val="3556"/>
              </a:lnSpc>
            </a:pPr>
            <a:endParaRPr lang="en-US" sz="2736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556"/>
              </a:lnSpc>
            </a:pPr>
            <a:r>
              <a:rPr lang="en-US" sz="2736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Limiti della Valutazione Umana:</a:t>
            </a:r>
            <a:r>
              <a:rPr lang="en-US" sz="27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Senza dati oggettivi, lo staff medico fatica a percepire i segnali invisibili di fatica cumulativa che precedono l’infortunio</a:t>
            </a:r>
          </a:p>
          <a:p>
            <a:pPr algn="just">
              <a:lnSpc>
                <a:spcPts val="3556"/>
              </a:lnSpc>
            </a:pPr>
            <a:endParaRPr lang="en-US" sz="2736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565207" y="551316"/>
            <a:ext cx="5521618" cy="8065041"/>
          </a:xfrm>
          <a:custGeom>
            <a:avLst/>
            <a:gdLst/>
            <a:ahLst/>
            <a:cxnLst/>
            <a:rect l="l" t="t" r="r" b="b"/>
            <a:pathLst>
              <a:path w="5521618" h="8065041">
                <a:moveTo>
                  <a:pt x="0" y="0"/>
                </a:moveTo>
                <a:lnTo>
                  <a:pt x="5521618" y="0"/>
                </a:lnTo>
                <a:lnTo>
                  <a:pt x="5521618" y="8065041"/>
                </a:lnTo>
                <a:lnTo>
                  <a:pt x="0" y="8065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0793" y="811966"/>
            <a:ext cx="11056931" cy="107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0"/>
              </a:lnSpc>
            </a:pPr>
            <a:r>
              <a:rPr lang="en-US" sz="87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PROBLEMATICA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793" y="2020980"/>
            <a:ext cx="10870908" cy="44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359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Infortuni: L'Impatto nel Calcio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5207" y="8587782"/>
            <a:ext cx="5923968" cy="100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84"/>
              </a:lnSpc>
            </a:pPr>
            <a:r>
              <a:rPr lang="en-US" sz="19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Dati forniti da Howden, broker assicurativo globale</a:t>
            </a:r>
          </a:p>
          <a:p>
            <a:pPr algn="just">
              <a:lnSpc>
                <a:spcPts val="2584"/>
              </a:lnSpc>
            </a:pPr>
            <a:endParaRPr lang="en-US" sz="198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584"/>
              </a:lnSpc>
            </a:pPr>
            <a:endParaRPr lang="en-US" sz="198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124783">
            <a:off x="403789" y="6723727"/>
            <a:ext cx="1698786" cy="1013094"/>
          </a:xfrm>
          <a:custGeom>
            <a:avLst/>
            <a:gdLst/>
            <a:ahLst/>
            <a:cxnLst/>
            <a:rect l="l" t="t" r="r" b="b"/>
            <a:pathLst>
              <a:path w="1698786" h="1013094">
                <a:moveTo>
                  <a:pt x="0" y="0"/>
                </a:moveTo>
                <a:lnTo>
                  <a:pt x="1698786" y="0"/>
                </a:lnTo>
                <a:lnTo>
                  <a:pt x="1698786" y="1013094"/>
                </a:lnTo>
                <a:lnTo>
                  <a:pt x="0" y="101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17739">
            <a:off x="740032" y="4684563"/>
            <a:ext cx="1475641" cy="252200"/>
          </a:xfrm>
          <a:custGeom>
            <a:avLst/>
            <a:gdLst/>
            <a:ahLst/>
            <a:cxnLst/>
            <a:rect l="l" t="t" r="r" b="b"/>
            <a:pathLst>
              <a:path w="1475641" h="252200">
                <a:moveTo>
                  <a:pt x="0" y="0"/>
                </a:moveTo>
                <a:lnTo>
                  <a:pt x="1475642" y="0"/>
                </a:lnTo>
                <a:lnTo>
                  <a:pt x="1475642" y="252200"/>
                </a:lnTo>
                <a:lnTo>
                  <a:pt x="0" y="25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3309">
            <a:off x="517475" y="8043904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71886">
            <a:off x="1420402" y="5487174"/>
            <a:ext cx="2810603" cy="1676142"/>
          </a:xfrm>
          <a:custGeom>
            <a:avLst/>
            <a:gdLst/>
            <a:ahLst/>
            <a:cxnLst/>
            <a:rect l="l" t="t" r="r" b="b"/>
            <a:pathLst>
              <a:path w="2810603" h="1676142">
                <a:moveTo>
                  <a:pt x="0" y="0"/>
                </a:moveTo>
                <a:lnTo>
                  <a:pt x="2810603" y="0"/>
                </a:lnTo>
                <a:lnTo>
                  <a:pt x="2810603" y="1676142"/>
                </a:lnTo>
                <a:lnTo>
                  <a:pt x="0" y="1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065130" flipH="1">
            <a:off x="15380019" y="4855320"/>
            <a:ext cx="2384262" cy="3527041"/>
          </a:xfrm>
          <a:custGeom>
            <a:avLst/>
            <a:gdLst/>
            <a:ahLst/>
            <a:cxnLst/>
            <a:rect l="l" t="t" r="r" b="b"/>
            <a:pathLst>
              <a:path w="2384262" h="3527041">
                <a:moveTo>
                  <a:pt x="2384263" y="0"/>
                </a:moveTo>
                <a:lnTo>
                  <a:pt x="0" y="0"/>
                </a:lnTo>
                <a:lnTo>
                  <a:pt x="0" y="3527042"/>
                </a:lnTo>
                <a:lnTo>
                  <a:pt x="2384263" y="3527042"/>
                </a:lnTo>
                <a:lnTo>
                  <a:pt x="2384263" y="0"/>
                </a:lnTo>
                <a:close/>
              </a:path>
            </a:pathLst>
          </a:custGeom>
          <a:blipFill>
            <a:blip r:embed="rId11">
              <a:alphaModFix amt="7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03309">
            <a:off x="15318349" y="6414856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3" y="0"/>
                </a:lnTo>
                <a:lnTo>
                  <a:pt x="707553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03309">
            <a:off x="17153962" y="5499345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03309">
            <a:off x="15141985" y="4181720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9378" y="5406343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1" y="0"/>
                </a:lnTo>
                <a:lnTo>
                  <a:pt x="763861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38961" y="3476876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38961" y="8210938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54056" y="8738925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1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43879" y="3814364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1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-358450" y="1664381"/>
            <a:ext cx="1890422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773092" y="491934"/>
            <a:ext cx="12741815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OTTIMIZZAZIONE E TUNING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440669"/>
            <a:ext cx="16230600" cy="72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 Random Forest consente l’utilizzo di tecniche, come la Grid Search, per testare sistematicamente diverse combinazioni di parametri.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73617" y="3940538"/>
            <a:ext cx="7340766" cy="295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n_estimators: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Numero di alberi nella foresta per bilanciare precisione e computazione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max_depth: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Limite alla profondità degli alberi per prevenire l'overfitting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min_samples_split:</a:t>
            </a: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Numero minimo di campioni per dividere un nodo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00501" y="8010192"/>
            <a:ext cx="11813331" cy="108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Risultato: Nonostante l'individuazione dei parametri migliori, il modello ha continuato a mostrare instabilità nello Stress Test rispetto alla semplicità lineare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71759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128748" y="541010"/>
            <a:ext cx="12741815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OTTIMIZZAZIONE E TUNING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80" y="631302"/>
            <a:ext cx="14714152" cy="104738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124783">
            <a:off x="403789" y="6723727"/>
            <a:ext cx="1698786" cy="1013094"/>
          </a:xfrm>
          <a:custGeom>
            <a:avLst/>
            <a:gdLst/>
            <a:ahLst/>
            <a:cxnLst/>
            <a:rect l="l" t="t" r="r" b="b"/>
            <a:pathLst>
              <a:path w="1698786" h="1013094">
                <a:moveTo>
                  <a:pt x="0" y="0"/>
                </a:moveTo>
                <a:lnTo>
                  <a:pt x="1698786" y="0"/>
                </a:lnTo>
                <a:lnTo>
                  <a:pt x="1698786" y="1013094"/>
                </a:lnTo>
                <a:lnTo>
                  <a:pt x="0" y="101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17739">
            <a:off x="740032" y="4684563"/>
            <a:ext cx="1475641" cy="252200"/>
          </a:xfrm>
          <a:custGeom>
            <a:avLst/>
            <a:gdLst/>
            <a:ahLst/>
            <a:cxnLst/>
            <a:rect l="l" t="t" r="r" b="b"/>
            <a:pathLst>
              <a:path w="1475641" h="252200">
                <a:moveTo>
                  <a:pt x="0" y="0"/>
                </a:moveTo>
                <a:lnTo>
                  <a:pt x="1475642" y="0"/>
                </a:lnTo>
                <a:lnTo>
                  <a:pt x="1475642" y="252200"/>
                </a:lnTo>
                <a:lnTo>
                  <a:pt x="0" y="25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3309">
            <a:off x="517475" y="8043904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71886">
            <a:off x="1420402" y="5487174"/>
            <a:ext cx="2810603" cy="1676142"/>
          </a:xfrm>
          <a:custGeom>
            <a:avLst/>
            <a:gdLst/>
            <a:ahLst/>
            <a:cxnLst/>
            <a:rect l="l" t="t" r="r" b="b"/>
            <a:pathLst>
              <a:path w="2810603" h="1676142">
                <a:moveTo>
                  <a:pt x="0" y="0"/>
                </a:moveTo>
                <a:lnTo>
                  <a:pt x="2810603" y="0"/>
                </a:lnTo>
                <a:lnTo>
                  <a:pt x="2810603" y="1676142"/>
                </a:lnTo>
                <a:lnTo>
                  <a:pt x="0" y="1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065130" flipH="1">
            <a:off x="15380019" y="4855320"/>
            <a:ext cx="2384262" cy="3527041"/>
          </a:xfrm>
          <a:custGeom>
            <a:avLst/>
            <a:gdLst/>
            <a:ahLst/>
            <a:cxnLst/>
            <a:rect l="l" t="t" r="r" b="b"/>
            <a:pathLst>
              <a:path w="2384262" h="3527041">
                <a:moveTo>
                  <a:pt x="2384263" y="0"/>
                </a:moveTo>
                <a:lnTo>
                  <a:pt x="0" y="0"/>
                </a:lnTo>
                <a:lnTo>
                  <a:pt x="0" y="3527042"/>
                </a:lnTo>
                <a:lnTo>
                  <a:pt x="2384263" y="3527042"/>
                </a:lnTo>
                <a:lnTo>
                  <a:pt x="2384263" y="0"/>
                </a:lnTo>
                <a:close/>
              </a:path>
            </a:pathLst>
          </a:custGeom>
          <a:blipFill>
            <a:blip r:embed="rId11">
              <a:alphaModFix amt="7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03309">
            <a:off x="15318349" y="6414856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3" y="0"/>
                </a:lnTo>
                <a:lnTo>
                  <a:pt x="707553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03309">
            <a:off x="17153962" y="5499345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03309">
            <a:off x="15141985" y="4181720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9378" y="5406343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1" y="0"/>
                </a:lnTo>
                <a:lnTo>
                  <a:pt x="763861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38961" y="3476876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38961" y="8210938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054056" y="8738925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1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43879" y="3814364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1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559783" y="533058"/>
            <a:ext cx="13168434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VALUTAZIONE SLICE-BASED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15848" y="4939780"/>
            <a:ext cx="11656304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Un'accuratezza del 94.9% è eccellente, ma è fondamentale verificare che il modello non penalizzi determinati ruoli.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15848" y="7143106"/>
            <a:ext cx="11656304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Suddivisione del test set in base al ruolo dell'atleta (Difensore, Centrocampista, Attaccante, Portiere)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15848" y="2681158"/>
            <a:ext cx="11656304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Questa tecnica consiste nel "sezionare" (da qui il termine slice, fetta) il dataset globale in sottogruppi specifici per analizzarne le performance separatamente.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559783" y="533058"/>
            <a:ext cx="13168434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VALUTAZIONE SLICE-BASED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-2295125" y="4241710"/>
            <a:ext cx="5871606" cy="3085262"/>
          </a:xfrm>
          <a:custGeom>
            <a:avLst/>
            <a:gdLst/>
            <a:ahLst/>
            <a:cxnLst/>
            <a:rect l="l" t="t" r="r" b="b"/>
            <a:pathLst>
              <a:path w="5871606" h="3085262">
                <a:moveTo>
                  <a:pt x="0" y="0"/>
                </a:moveTo>
                <a:lnTo>
                  <a:pt x="5871606" y="0"/>
                </a:lnTo>
                <a:lnTo>
                  <a:pt x="5871606" y="3085262"/>
                </a:lnTo>
                <a:lnTo>
                  <a:pt x="0" y="30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-671671" y="5251458"/>
            <a:ext cx="2006400" cy="1054272"/>
          </a:xfrm>
          <a:custGeom>
            <a:avLst/>
            <a:gdLst/>
            <a:ahLst/>
            <a:cxnLst/>
            <a:rect l="l" t="t" r="r" b="b"/>
            <a:pathLst>
              <a:path w="2006400" h="1054272">
                <a:moveTo>
                  <a:pt x="0" y="0"/>
                </a:moveTo>
                <a:lnTo>
                  <a:pt x="2006399" y="0"/>
                </a:lnTo>
                <a:lnTo>
                  <a:pt x="2006399" y="1054272"/>
                </a:lnTo>
                <a:lnTo>
                  <a:pt x="0" y="105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5400000">
            <a:off x="1441389" y="4958833"/>
            <a:ext cx="2818708" cy="1404229"/>
          </a:xfrm>
          <a:custGeom>
            <a:avLst/>
            <a:gdLst/>
            <a:ahLst/>
            <a:cxnLst/>
            <a:rect l="l" t="t" r="r" b="b"/>
            <a:pathLst>
              <a:path w="2818708" h="1404229">
                <a:moveTo>
                  <a:pt x="0" y="0"/>
                </a:moveTo>
                <a:lnTo>
                  <a:pt x="2818708" y="0"/>
                </a:lnTo>
                <a:lnTo>
                  <a:pt x="2818708" y="1404229"/>
                </a:lnTo>
                <a:lnTo>
                  <a:pt x="0" y="140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10800000">
            <a:off x="1343527" y="5660948"/>
            <a:ext cx="134864" cy="127753"/>
          </a:xfrm>
          <a:custGeom>
            <a:avLst/>
            <a:gdLst/>
            <a:ahLst/>
            <a:cxnLst/>
            <a:rect l="l" t="t" r="r" b="b"/>
            <a:pathLst>
              <a:path w="134864" h="127753">
                <a:moveTo>
                  <a:pt x="0" y="0"/>
                </a:moveTo>
                <a:lnTo>
                  <a:pt x="134864" y="0"/>
                </a:lnTo>
                <a:lnTo>
                  <a:pt x="134864" y="127753"/>
                </a:lnTo>
                <a:lnTo>
                  <a:pt x="0" y="1277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97010" y="4375588"/>
            <a:ext cx="2698472" cy="26984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146246" y="1662219"/>
            <a:ext cx="0" cy="862478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145053" y="5378045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1"/>
                </a:lnTo>
                <a:lnTo>
                  <a:pt x="0" y="679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3628921" y="2736144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3628921" y="4485866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3628921" y="6232038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1"/>
                </a:lnTo>
                <a:lnTo>
                  <a:pt x="0" y="679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3628921" y="8141673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6108233" y="2736144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6108233" y="4485866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6108233" y="6232038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1"/>
                </a:lnTo>
                <a:lnTo>
                  <a:pt x="0" y="6793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6108233" y="8141673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8587545" y="4485866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8587545" y="6232038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1"/>
                </a:lnTo>
                <a:lnTo>
                  <a:pt x="0" y="6793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0493236" y="2188717"/>
            <a:ext cx="8689310" cy="7199968"/>
            <a:chOff x="0" y="0"/>
            <a:chExt cx="2288543" cy="1896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88543" cy="1896288"/>
            </a:xfrm>
            <a:custGeom>
              <a:avLst/>
              <a:gdLst/>
              <a:ahLst/>
              <a:cxnLst/>
              <a:rect l="l" t="t" r="r" b="b"/>
              <a:pathLst>
                <a:path w="2288543" h="1896288">
                  <a:moveTo>
                    <a:pt x="0" y="0"/>
                  </a:moveTo>
                  <a:lnTo>
                    <a:pt x="2288543" y="0"/>
                  </a:lnTo>
                  <a:lnTo>
                    <a:pt x="2288543" y="1896288"/>
                  </a:lnTo>
                  <a:lnTo>
                    <a:pt x="0" y="1896288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2288543" cy="1915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10800000">
            <a:off x="10805025" y="3661871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6" y="0"/>
                </a:lnTo>
                <a:lnTo>
                  <a:pt x="717186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0805025" y="5236593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6" y="0"/>
                </a:lnTo>
                <a:lnTo>
                  <a:pt x="717186" y="679371"/>
                </a:lnTo>
                <a:lnTo>
                  <a:pt x="0" y="679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10805025" y="6815740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6" y="0"/>
                </a:lnTo>
                <a:lnTo>
                  <a:pt x="717186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0800000">
            <a:off x="10805025" y="8141673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6" y="0"/>
                </a:lnTo>
                <a:lnTo>
                  <a:pt x="717186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2422973" y="3894560"/>
            <a:ext cx="1910893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PORTIERE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85754" y="5442054"/>
            <a:ext cx="2162712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DIFENSORE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86275" y="6991279"/>
            <a:ext cx="3247072" cy="37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CENTROCAMPISTA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71157" y="8386373"/>
            <a:ext cx="2383043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ATTACCANTE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87518" y="2697625"/>
            <a:ext cx="158280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RUOLO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064872" y="2697625"/>
            <a:ext cx="3223128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ACCURATEZZA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20618" y="3894560"/>
            <a:ext cx="717187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97%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320618" y="5408422"/>
            <a:ext cx="822330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95%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20618" y="6959034"/>
            <a:ext cx="824382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90%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320618" y="8386373"/>
            <a:ext cx="824382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98%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2396" y="0"/>
            <a:ext cx="18285604" cy="1024382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140750" y="3427654"/>
            <a:ext cx="5945661" cy="2792072"/>
            <a:chOff x="0" y="0"/>
            <a:chExt cx="1565935" cy="7353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935" cy="735361"/>
            </a:xfrm>
            <a:custGeom>
              <a:avLst/>
              <a:gdLst/>
              <a:ahLst/>
              <a:cxnLst/>
              <a:rect l="l" t="t" r="r" b="b"/>
              <a:pathLst>
                <a:path w="1565935" h="735361">
                  <a:moveTo>
                    <a:pt x="0" y="0"/>
                  </a:moveTo>
                  <a:lnTo>
                    <a:pt x="1565935" y="0"/>
                  </a:lnTo>
                  <a:lnTo>
                    <a:pt x="1565935" y="735361"/>
                  </a:lnTo>
                  <a:lnTo>
                    <a:pt x="0" y="735361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565935" cy="754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365148" y="6253711"/>
            <a:ext cx="6009179" cy="60091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9730" y="539336"/>
            <a:ext cx="16392488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INTERPRETAZIONE DEI RISULTATI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9730" y="2482738"/>
            <a:ext cx="3811548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Importance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86268" y="3723641"/>
            <a:ext cx="5900143" cy="85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Dominio fisico e neuromuscolare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0750" y="4834255"/>
            <a:ext cx="5945661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flessibilità dei bicipiti femorali e i tempi di reazione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313639" y="3427654"/>
            <a:ext cx="5945661" cy="2792072"/>
            <a:chOff x="0" y="0"/>
            <a:chExt cx="1565935" cy="7353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935" cy="735361"/>
            </a:xfrm>
            <a:custGeom>
              <a:avLst/>
              <a:gdLst/>
              <a:ahLst/>
              <a:cxnLst/>
              <a:rect l="l" t="t" r="r" b="b"/>
              <a:pathLst>
                <a:path w="1565935" h="735361">
                  <a:moveTo>
                    <a:pt x="0" y="0"/>
                  </a:moveTo>
                  <a:lnTo>
                    <a:pt x="1565935" y="0"/>
                  </a:lnTo>
                  <a:lnTo>
                    <a:pt x="1565935" y="735361"/>
                  </a:lnTo>
                  <a:lnTo>
                    <a:pt x="0" y="735361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565935" cy="754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483628" y="3809466"/>
            <a:ext cx="5605683" cy="43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Storia e Carico Biometrico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3639" y="4624705"/>
            <a:ext cx="5945661" cy="98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 numero di infortuni passati e il Fatigue Index si confermano variabili determinanti per il calcolo del rischio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140750" y="6466228"/>
            <a:ext cx="5945661" cy="2792072"/>
            <a:chOff x="0" y="0"/>
            <a:chExt cx="1565935" cy="735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5935" cy="735361"/>
            </a:xfrm>
            <a:custGeom>
              <a:avLst/>
              <a:gdLst/>
              <a:ahLst/>
              <a:cxnLst/>
              <a:rect l="l" t="t" r="r" b="b"/>
              <a:pathLst>
                <a:path w="1565935" h="735361">
                  <a:moveTo>
                    <a:pt x="0" y="0"/>
                  </a:moveTo>
                  <a:lnTo>
                    <a:pt x="1565935" y="0"/>
                  </a:lnTo>
                  <a:lnTo>
                    <a:pt x="1565935" y="735361"/>
                  </a:lnTo>
                  <a:lnTo>
                    <a:pt x="0" y="735361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565935" cy="754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480728" y="6970812"/>
            <a:ext cx="5605683" cy="43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Stile di Vita e Performance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0750" y="7664231"/>
            <a:ext cx="5945661" cy="131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Parametri come la qualità della nutrizione, l'equilibrio e la velocità di sprint contribuiscono in modo significativo alla precisione del modello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313639" y="6466228"/>
            <a:ext cx="5945661" cy="2792072"/>
            <a:chOff x="0" y="0"/>
            <a:chExt cx="1565935" cy="7353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65935" cy="735361"/>
            </a:xfrm>
            <a:custGeom>
              <a:avLst/>
              <a:gdLst/>
              <a:ahLst/>
              <a:cxnLst/>
              <a:rect l="l" t="t" r="r" b="b"/>
              <a:pathLst>
                <a:path w="1565935" h="735361">
                  <a:moveTo>
                    <a:pt x="0" y="0"/>
                  </a:moveTo>
                  <a:lnTo>
                    <a:pt x="1565935" y="0"/>
                  </a:lnTo>
                  <a:lnTo>
                    <a:pt x="1565935" y="735361"/>
                  </a:lnTo>
                  <a:lnTo>
                    <a:pt x="0" y="735361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565935" cy="754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366534" y="6970812"/>
            <a:ext cx="5605683" cy="43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Variabili Psicofisiche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3639" y="7664231"/>
            <a:ext cx="5945661" cy="131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Anche il sonno e i livelli di stress, seppur in fondo alla Top 10, mantengono un peso rilevante nella valutazione complessiva dell'atleta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71759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926950" y="1857481"/>
            <a:ext cx="14434099" cy="7992882"/>
          </a:xfrm>
          <a:custGeom>
            <a:avLst/>
            <a:gdLst/>
            <a:ahLst/>
            <a:cxnLst/>
            <a:rect l="l" t="t" r="r" b="b"/>
            <a:pathLst>
              <a:path w="14434099" h="7992882">
                <a:moveTo>
                  <a:pt x="0" y="0"/>
                </a:moveTo>
                <a:lnTo>
                  <a:pt x="14434100" y="0"/>
                </a:lnTo>
                <a:lnTo>
                  <a:pt x="14434100" y="7992883"/>
                </a:lnTo>
                <a:lnTo>
                  <a:pt x="0" y="799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2526" y="541010"/>
            <a:ext cx="15822947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GRAFICO FEATURE IMPORTANCE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772402" y="6177495"/>
            <a:ext cx="8743195" cy="3537025"/>
          </a:xfrm>
          <a:custGeom>
            <a:avLst/>
            <a:gdLst/>
            <a:ahLst/>
            <a:cxnLst/>
            <a:rect l="l" t="t" r="r" b="b"/>
            <a:pathLst>
              <a:path w="8743195" h="3537025">
                <a:moveTo>
                  <a:pt x="0" y="0"/>
                </a:moveTo>
                <a:lnTo>
                  <a:pt x="8743196" y="0"/>
                </a:lnTo>
                <a:lnTo>
                  <a:pt x="8743196" y="3537025"/>
                </a:lnTo>
                <a:lnTo>
                  <a:pt x="0" y="353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659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72454" y="485656"/>
            <a:ext cx="14543093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RAFFINAMENTO DEL MODELLO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07353" y="2321775"/>
            <a:ext cx="12073294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Riduzione del dataset alle sole feature "Core" per eliminare il rumore statistico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8962" y="3438740"/>
            <a:ext cx="13050075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 Trade-off: Accettata una lieve flessione dell'accuratezza (da 94.9% a 93%) in favore di una maggiore capacità di generalizzazione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5708" y="5012905"/>
            <a:ext cx="13796584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modello più snello è meno incline all'overfitting e più affidabile quando viene testato su nuovi atleti non presenti nel dataset originale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281627" y="4732424"/>
            <a:ext cx="9097896" cy="2166767"/>
            <a:chOff x="0" y="0"/>
            <a:chExt cx="2396115" cy="570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96115" cy="570433"/>
            </a:xfrm>
            <a:custGeom>
              <a:avLst/>
              <a:gdLst/>
              <a:ahLst/>
              <a:cxnLst/>
              <a:rect l="l" t="t" r="r" b="b"/>
              <a:pathLst>
                <a:path w="2396115" h="570433">
                  <a:moveTo>
                    <a:pt x="2396115" y="85096"/>
                  </a:moveTo>
                  <a:lnTo>
                    <a:pt x="2396115" y="485337"/>
                  </a:lnTo>
                  <a:cubicBezTo>
                    <a:pt x="2396115" y="507906"/>
                    <a:pt x="2387149" y="529550"/>
                    <a:pt x="2371191" y="545509"/>
                  </a:cubicBezTo>
                  <a:cubicBezTo>
                    <a:pt x="2355232" y="561467"/>
                    <a:pt x="2333588" y="570433"/>
                    <a:pt x="2311019" y="570433"/>
                  </a:cubicBezTo>
                  <a:lnTo>
                    <a:pt x="85096" y="570433"/>
                  </a:lnTo>
                  <a:cubicBezTo>
                    <a:pt x="38099" y="570433"/>
                    <a:pt x="0" y="532334"/>
                    <a:pt x="0" y="485337"/>
                  </a:cubicBezTo>
                  <a:lnTo>
                    <a:pt x="0" y="85096"/>
                  </a:lnTo>
                  <a:cubicBezTo>
                    <a:pt x="0" y="38099"/>
                    <a:pt x="38099" y="0"/>
                    <a:pt x="85096" y="0"/>
                  </a:cubicBezTo>
                  <a:lnTo>
                    <a:pt x="2311019" y="0"/>
                  </a:lnTo>
                  <a:cubicBezTo>
                    <a:pt x="2358016" y="0"/>
                    <a:pt x="2396115" y="38099"/>
                    <a:pt x="2396115" y="8509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96115" cy="60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Logistic Regression si è confermata la scelta migliore con un'accuratezza del 93% sul modello ottimizzato, garantendo una stabilità superiore al Random Forest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30312" y="483860"/>
            <a:ext cx="6627376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CONCLUSIONI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908476" y="5045120"/>
            <a:ext cx="3082750" cy="1541375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25664" y="5605339"/>
            <a:ext cx="2248374" cy="4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314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VINCITORE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281627" y="2117982"/>
            <a:ext cx="9097896" cy="2166767"/>
            <a:chOff x="0" y="0"/>
            <a:chExt cx="2396115" cy="5704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96115" cy="570433"/>
            </a:xfrm>
            <a:custGeom>
              <a:avLst/>
              <a:gdLst/>
              <a:ahLst/>
              <a:cxnLst/>
              <a:rect l="l" t="t" r="r" b="b"/>
              <a:pathLst>
                <a:path w="2396115" h="570433">
                  <a:moveTo>
                    <a:pt x="2396115" y="85096"/>
                  </a:moveTo>
                  <a:lnTo>
                    <a:pt x="2396115" y="485337"/>
                  </a:lnTo>
                  <a:cubicBezTo>
                    <a:pt x="2396115" y="507906"/>
                    <a:pt x="2387149" y="529550"/>
                    <a:pt x="2371191" y="545509"/>
                  </a:cubicBezTo>
                  <a:cubicBezTo>
                    <a:pt x="2355232" y="561467"/>
                    <a:pt x="2333588" y="570433"/>
                    <a:pt x="2311019" y="570433"/>
                  </a:cubicBezTo>
                  <a:lnTo>
                    <a:pt x="85096" y="570433"/>
                  </a:lnTo>
                  <a:cubicBezTo>
                    <a:pt x="38099" y="570433"/>
                    <a:pt x="0" y="532334"/>
                    <a:pt x="0" y="485337"/>
                  </a:cubicBezTo>
                  <a:lnTo>
                    <a:pt x="0" y="85096"/>
                  </a:lnTo>
                  <a:cubicBezTo>
                    <a:pt x="0" y="38099"/>
                    <a:pt x="38099" y="0"/>
                    <a:pt x="85096" y="0"/>
                  </a:cubicBezTo>
                  <a:lnTo>
                    <a:pt x="2311019" y="0"/>
                  </a:lnTo>
                  <a:cubicBezTo>
                    <a:pt x="2358016" y="0"/>
                    <a:pt x="2396115" y="38099"/>
                    <a:pt x="2396115" y="8509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96115" cy="60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Il modello sviluppato si configura come un avanzato strumento di supporto decisionale, ottimizzato per il raggiungimento dell'obiettivo primario: la prevenzione degli infortuni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08476" y="2430678"/>
            <a:ext cx="3082750" cy="1541375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97527" y="2772774"/>
            <a:ext cx="2504648" cy="90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314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SCOPO RAGGIUNTO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281627" y="7346866"/>
            <a:ext cx="9097896" cy="2166767"/>
            <a:chOff x="0" y="0"/>
            <a:chExt cx="2396115" cy="5704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96115" cy="570433"/>
            </a:xfrm>
            <a:custGeom>
              <a:avLst/>
              <a:gdLst/>
              <a:ahLst/>
              <a:cxnLst/>
              <a:rect l="l" t="t" r="r" b="b"/>
              <a:pathLst>
                <a:path w="2396115" h="570433">
                  <a:moveTo>
                    <a:pt x="2396115" y="85096"/>
                  </a:moveTo>
                  <a:lnTo>
                    <a:pt x="2396115" y="485337"/>
                  </a:lnTo>
                  <a:cubicBezTo>
                    <a:pt x="2396115" y="507906"/>
                    <a:pt x="2387149" y="529550"/>
                    <a:pt x="2371191" y="545509"/>
                  </a:cubicBezTo>
                  <a:cubicBezTo>
                    <a:pt x="2355232" y="561467"/>
                    <a:pt x="2333588" y="570433"/>
                    <a:pt x="2311019" y="570433"/>
                  </a:cubicBezTo>
                  <a:lnTo>
                    <a:pt x="85096" y="570433"/>
                  </a:lnTo>
                  <a:cubicBezTo>
                    <a:pt x="38099" y="570433"/>
                    <a:pt x="0" y="532334"/>
                    <a:pt x="0" y="485337"/>
                  </a:cubicBezTo>
                  <a:lnTo>
                    <a:pt x="0" y="85096"/>
                  </a:lnTo>
                  <a:cubicBezTo>
                    <a:pt x="0" y="38099"/>
                    <a:pt x="38099" y="0"/>
                    <a:pt x="85096" y="0"/>
                  </a:cubicBezTo>
                  <a:lnTo>
                    <a:pt x="2311019" y="0"/>
                  </a:lnTo>
                  <a:cubicBezTo>
                    <a:pt x="2358016" y="0"/>
                    <a:pt x="2396115" y="38099"/>
                    <a:pt x="2396115" y="8509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396115" cy="60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L'accuratezza costante per ogni ruolo permette di creare piani di recupero specifici per portieri, difensori, centrocampisti e attaccanti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08476" y="7659561"/>
            <a:ext cx="3082750" cy="1541375"/>
            <a:chOff x="0" y="0"/>
            <a:chExt cx="812800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696067" y="8219780"/>
            <a:ext cx="1507569" cy="4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314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EQUITÀ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5327470"/>
            <a:ext cx="8100024" cy="2539849"/>
            <a:chOff x="0" y="0"/>
            <a:chExt cx="1819941" cy="570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9941" cy="570433"/>
            </a:xfrm>
            <a:custGeom>
              <a:avLst/>
              <a:gdLst/>
              <a:ahLst/>
              <a:cxnLst/>
              <a:rect l="l" t="t" r="r" b="b"/>
              <a:pathLst>
                <a:path w="1819941" h="570433">
                  <a:moveTo>
                    <a:pt x="1819941" y="95579"/>
                  </a:moveTo>
                  <a:lnTo>
                    <a:pt x="1819941" y="474854"/>
                  </a:lnTo>
                  <a:cubicBezTo>
                    <a:pt x="1819941" y="527640"/>
                    <a:pt x="1777149" y="570433"/>
                    <a:pt x="1724362" y="570433"/>
                  </a:cubicBezTo>
                  <a:lnTo>
                    <a:pt x="95579" y="570433"/>
                  </a:lnTo>
                  <a:cubicBezTo>
                    <a:pt x="42792" y="570433"/>
                    <a:pt x="0" y="527640"/>
                    <a:pt x="0" y="474854"/>
                  </a:cubicBezTo>
                  <a:lnTo>
                    <a:pt x="0" y="95579"/>
                  </a:lnTo>
                  <a:cubicBezTo>
                    <a:pt x="0" y="42792"/>
                    <a:pt x="42792" y="0"/>
                    <a:pt x="95579" y="0"/>
                  </a:cubicBezTo>
                  <a:lnTo>
                    <a:pt x="1724362" y="0"/>
                  </a:lnTo>
                  <a:cubicBezTo>
                    <a:pt x="1777149" y="0"/>
                    <a:pt x="1819941" y="42792"/>
                    <a:pt x="1819941" y="95579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19941" cy="60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Accogliere dati provenienti da fonti eterogenee, come i sistemi GPS e wearable, permettendo di passare da una valutazione statica a un'analisi dinamica del carico di lavoro nel tempo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55067" y="5327470"/>
            <a:ext cx="8100024" cy="2609311"/>
            <a:chOff x="0" y="0"/>
            <a:chExt cx="1819941" cy="5860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9941" cy="586033"/>
            </a:xfrm>
            <a:custGeom>
              <a:avLst/>
              <a:gdLst/>
              <a:ahLst/>
              <a:cxnLst/>
              <a:rect l="l" t="t" r="r" b="b"/>
              <a:pathLst>
                <a:path w="1819941" h="586033">
                  <a:moveTo>
                    <a:pt x="1819941" y="95579"/>
                  </a:moveTo>
                  <a:lnTo>
                    <a:pt x="1819941" y="490454"/>
                  </a:lnTo>
                  <a:cubicBezTo>
                    <a:pt x="1819941" y="543241"/>
                    <a:pt x="1777149" y="586033"/>
                    <a:pt x="1724362" y="586033"/>
                  </a:cubicBezTo>
                  <a:lnTo>
                    <a:pt x="95579" y="586033"/>
                  </a:lnTo>
                  <a:cubicBezTo>
                    <a:pt x="42792" y="586033"/>
                    <a:pt x="0" y="543241"/>
                    <a:pt x="0" y="490454"/>
                  </a:cubicBezTo>
                  <a:lnTo>
                    <a:pt x="0" y="95579"/>
                  </a:lnTo>
                  <a:cubicBezTo>
                    <a:pt x="0" y="42792"/>
                    <a:pt x="42792" y="0"/>
                    <a:pt x="95579" y="0"/>
                  </a:cubicBezTo>
                  <a:lnTo>
                    <a:pt x="1724362" y="0"/>
                  </a:lnTo>
                  <a:cubicBezTo>
                    <a:pt x="1777149" y="0"/>
                    <a:pt x="1819941" y="42792"/>
                    <a:pt x="1819941" y="95579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19941" cy="624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 aggiornamento costante del dataset; l'inserimento di nuovi casi reali permette di affinare continuamente la precisione e di adattare le previsioni alle specifiche esigenze di diverse popolazioni di atlet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90557" y="3118298"/>
            <a:ext cx="1997444" cy="2025202"/>
            <a:chOff x="0" y="0"/>
            <a:chExt cx="1340309" cy="13589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0309" cy="1358935"/>
            </a:xfrm>
            <a:custGeom>
              <a:avLst/>
              <a:gdLst/>
              <a:ahLst/>
              <a:cxnLst/>
              <a:rect l="l" t="t" r="r" b="b"/>
              <a:pathLst>
                <a:path w="1340309" h="1358935">
                  <a:moveTo>
                    <a:pt x="670155" y="0"/>
                  </a:moveTo>
                  <a:cubicBezTo>
                    <a:pt x="300038" y="0"/>
                    <a:pt x="0" y="304208"/>
                    <a:pt x="0" y="679467"/>
                  </a:cubicBezTo>
                  <a:cubicBezTo>
                    <a:pt x="0" y="1054727"/>
                    <a:pt x="300038" y="1358935"/>
                    <a:pt x="670155" y="1358935"/>
                  </a:cubicBezTo>
                  <a:cubicBezTo>
                    <a:pt x="1040271" y="1358935"/>
                    <a:pt x="1340309" y="1054727"/>
                    <a:pt x="1340309" y="679467"/>
                  </a:cubicBezTo>
                  <a:cubicBezTo>
                    <a:pt x="1340309" y="304208"/>
                    <a:pt x="1040271" y="0"/>
                    <a:pt x="670155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5654" y="51200"/>
              <a:ext cx="1089001" cy="1180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00"/>
                </a:lnSpc>
              </a:pPr>
              <a:r>
                <a:rPr lang="en-US" sz="60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89279" y="531262"/>
            <a:ext cx="7909441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SVILUPPI FUTURI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36278"/>
            <a:ext cx="679954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ottica futura, il progetto pone le basi per...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406357" y="3118298"/>
            <a:ext cx="1997444" cy="2025202"/>
            <a:chOff x="0" y="0"/>
            <a:chExt cx="1340309" cy="13589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0309" cy="1358935"/>
            </a:xfrm>
            <a:custGeom>
              <a:avLst/>
              <a:gdLst/>
              <a:ahLst/>
              <a:cxnLst/>
              <a:rect l="l" t="t" r="r" b="b"/>
              <a:pathLst>
                <a:path w="1340309" h="1358935">
                  <a:moveTo>
                    <a:pt x="670155" y="0"/>
                  </a:moveTo>
                  <a:cubicBezTo>
                    <a:pt x="300038" y="0"/>
                    <a:pt x="0" y="304208"/>
                    <a:pt x="0" y="679467"/>
                  </a:cubicBezTo>
                  <a:cubicBezTo>
                    <a:pt x="0" y="1054727"/>
                    <a:pt x="300038" y="1358935"/>
                    <a:pt x="670155" y="1358935"/>
                  </a:cubicBezTo>
                  <a:cubicBezTo>
                    <a:pt x="1040271" y="1358935"/>
                    <a:pt x="1340309" y="1054727"/>
                    <a:pt x="1340309" y="679467"/>
                  </a:cubicBezTo>
                  <a:cubicBezTo>
                    <a:pt x="1340309" y="304208"/>
                    <a:pt x="1040271" y="0"/>
                    <a:pt x="670155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5654" y="51200"/>
              <a:ext cx="1089001" cy="1180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00"/>
                </a:lnSpc>
              </a:pPr>
              <a:r>
                <a:rPr lang="en-US" sz="60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78458" y="5570047"/>
            <a:ext cx="8100024" cy="2609311"/>
            <a:chOff x="0" y="0"/>
            <a:chExt cx="1819941" cy="5860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9941" cy="586033"/>
            </a:xfrm>
            <a:custGeom>
              <a:avLst/>
              <a:gdLst/>
              <a:ahLst/>
              <a:cxnLst/>
              <a:rect l="l" t="t" r="r" b="b"/>
              <a:pathLst>
                <a:path w="1819941" h="586033">
                  <a:moveTo>
                    <a:pt x="1819941" y="95579"/>
                  </a:moveTo>
                  <a:lnTo>
                    <a:pt x="1819941" y="490454"/>
                  </a:lnTo>
                  <a:cubicBezTo>
                    <a:pt x="1819941" y="543241"/>
                    <a:pt x="1777149" y="586033"/>
                    <a:pt x="1724362" y="586033"/>
                  </a:cubicBezTo>
                  <a:lnTo>
                    <a:pt x="95579" y="586033"/>
                  </a:lnTo>
                  <a:cubicBezTo>
                    <a:pt x="42792" y="586033"/>
                    <a:pt x="0" y="543241"/>
                    <a:pt x="0" y="490454"/>
                  </a:cubicBezTo>
                  <a:lnTo>
                    <a:pt x="0" y="95579"/>
                  </a:lnTo>
                  <a:cubicBezTo>
                    <a:pt x="0" y="42792"/>
                    <a:pt x="42792" y="0"/>
                    <a:pt x="95579" y="0"/>
                  </a:cubicBezTo>
                  <a:lnTo>
                    <a:pt x="1724362" y="0"/>
                  </a:lnTo>
                  <a:cubicBezTo>
                    <a:pt x="1777149" y="0"/>
                    <a:pt x="1819941" y="42792"/>
                    <a:pt x="1819941" y="95579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19941" cy="624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Evolvere in una piattaforma di monitoraggio dinamico in tempo reale, integrando i dati biometrici con la gestione quotidiana della squadra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segnalando costantemente e semplicemente il feedback del modello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29748" y="3370083"/>
            <a:ext cx="1997444" cy="2025202"/>
            <a:chOff x="0" y="0"/>
            <a:chExt cx="1340309" cy="13589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0309" cy="1358935"/>
            </a:xfrm>
            <a:custGeom>
              <a:avLst/>
              <a:gdLst/>
              <a:ahLst/>
              <a:cxnLst/>
              <a:rect l="l" t="t" r="r" b="b"/>
              <a:pathLst>
                <a:path w="1340309" h="1358935">
                  <a:moveTo>
                    <a:pt x="670155" y="0"/>
                  </a:moveTo>
                  <a:cubicBezTo>
                    <a:pt x="300038" y="0"/>
                    <a:pt x="0" y="304208"/>
                    <a:pt x="0" y="679467"/>
                  </a:cubicBezTo>
                  <a:cubicBezTo>
                    <a:pt x="0" y="1054727"/>
                    <a:pt x="300038" y="1358935"/>
                    <a:pt x="670155" y="1358935"/>
                  </a:cubicBezTo>
                  <a:cubicBezTo>
                    <a:pt x="1040271" y="1358935"/>
                    <a:pt x="1340309" y="1054727"/>
                    <a:pt x="1340309" y="679467"/>
                  </a:cubicBezTo>
                  <a:cubicBezTo>
                    <a:pt x="1340309" y="304208"/>
                    <a:pt x="1040271" y="0"/>
                    <a:pt x="670155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5654" y="51200"/>
              <a:ext cx="1089001" cy="1180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00"/>
                </a:lnSpc>
              </a:pPr>
              <a:r>
                <a:rPr lang="en-US" sz="60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2055818">
            <a:off x="8374056" y="4500442"/>
            <a:ext cx="2934114" cy="533475"/>
          </a:xfrm>
          <a:custGeom>
            <a:avLst/>
            <a:gdLst/>
            <a:ahLst/>
            <a:cxnLst/>
            <a:rect l="l" t="t" r="r" b="b"/>
            <a:pathLst>
              <a:path w="2934114" h="533475">
                <a:moveTo>
                  <a:pt x="0" y="0"/>
                </a:moveTo>
                <a:lnTo>
                  <a:pt x="2934114" y="0"/>
                </a:lnTo>
                <a:lnTo>
                  <a:pt x="2934114" y="533475"/>
                </a:lnTo>
                <a:lnTo>
                  <a:pt x="0" y="53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40061">
            <a:off x="8713947" y="6156126"/>
            <a:ext cx="2934114" cy="533475"/>
          </a:xfrm>
          <a:custGeom>
            <a:avLst/>
            <a:gdLst/>
            <a:ahLst/>
            <a:cxnLst/>
            <a:rect l="l" t="t" r="r" b="b"/>
            <a:pathLst>
              <a:path w="2934114" h="533475">
                <a:moveTo>
                  <a:pt x="0" y="0"/>
                </a:moveTo>
                <a:lnTo>
                  <a:pt x="2934114" y="0"/>
                </a:lnTo>
                <a:lnTo>
                  <a:pt x="2934114" y="533476"/>
                </a:lnTo>
                <a:lnTo>
                  <a:pt x="0" y="53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313750">
            <a:off x="8685542" y="7736188"/>
            <a:ext cx="2934114" cy="533475"/>
          </a:xfrm>
          <a:custGeom>
            <a:avLst/>
            <a:gdLst/>
            <a:ahLst/>
            <a:cxnLst/>
            <a:rect l="l" t="t" r="r" b="b"/>
            <a:pathLst>
              <a:path w="2934114" h="533475">
                <a:moveTo>
                  <a:pt x="0" y="0"/>
                </a:moveTo>
                <a:lnTo>
                  <a:pt x="2934114" y="0"/>
                </a:lnTo>
                <a:lnTo>
                  <a:pt x="2934114" y="533475"/>
                </a:lnTo>
                <a:lnTo>
                  <a:pt x="0" y="53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006654" y="3047374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89279" y="531262"/>
            <a:ext cx="7909441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SVILUPPI FUTURI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36278"/>
            <a:ext cx="679954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ottica futura, il progetto pone le basi per...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006654" y="5813582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1"/>
                </a:lnTo>
                <a:lnTo>
                  <a:pt x="0" y="679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006654" y="8578928"/>
            <a:ext cx="717187" cy="679372"/>
          </a:xfrm>
          <a:custGeom>
            <a:avLst/>
            <a:gdLst/>
            <a:ahLst/>
            <a:cxnLst/>
            <a:rect l="l" t="t" r="r" b="b"/>
            <a:pathLst>
              <a:path w="717187" h="679372">
                <a:moveTo>
                  <a:pt x="0" y="0"/>
                </a:moveTo>
                <a:lnTo>
                  <a:pt x="717187" y="0"/>
                </a:lnTo>
                <a:lnTo>
                  <a:pt x="717187" y="679372"/>
                </a:lnTo>
                <a:lnTo>
                  <a:pt x="0" y="679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287033" y="2710185"/>
            <a:ext cx="4202412" cy="1353749"/>
            <a:chOff x="0" y="0"/>
            <a:chExt cx="1819941" cy="5860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19941" cy="586033"/>
            </a:xfrm>
            <a:custGeom>
              <a:avLst/>
              <a:gdLst/>
              <a:ahLst/>
              <a:cxnLst/>
              <a:rect l="l" t="t" r="r" b="b"/>
              <a:pathLst>
                <a:path w="1819941" h="586033">
                  <a:moveTo>
                    <a:pt x="1819941" y="184226"/>
                  </a:moveTo>
                  <a:lnTo>
                    <a:pt x="1819941" y="401808"/>
                  </a:lnTo>
                  <a:cubicBezTo>
                    <a:pt x="1819941" y="450668"/>
                    <a:pt x="1800531" y="497526"/>
                    <a:pt x="1765983" y="532075"/>
                  </a:cubicBezTo>
                  <a:cubicBezTo>
                    <a:pt x="1731433" y="566624"/>
                    <a:pt x="1684575" y="586033"/>
                    <a:pt x="1635715" y="586033"/>
                  </a:cubicBezTo>
                  <a:lnTo>
                    <a:pt x="184226" y="586033"/>
                  </a:lnTo>
                  <a:cubicBezTo>
                    <a:pt x="135366" y="586033"/>
                    <a:pt x="88507" y="566624"/>
                    <a:pt x="53958" y="532075"/>
                  </a:cubicBezTo>
                  <a:cubicBezTo>
                    <a:pt x="19409" y="497526"/>
                    <a:pt x="0" y="450668"/>
                    <a:pt x="0" y="401808"/>
                  </a:cubicBezTo>
                  <a:lnTo>
                    <a:pt x="0" y="184226"/>
                  </a:lnTo>
                  <a:cubicBezTo>
                    <a:pt x="0" y="135366"/>
                    <a:pt x="19409" y="88507"/>
                    <a:pt x="53958" y="53958"/>
                  </a:cubicBezTo>
                  <a:cubicBezTo>
                    <a:pt x="88507" y="19409"/>
                    <a:pt x="135366" y="0"/>
                    <a:pt x="184226" y="0"/>
                  </a:cubicBezTo>
                  <a:lnTo>
                    <a:pt x="1635715" y="0"/>
                  </a:lnTo>
                  <a:cubicBezTo>
                    <a:pt x="1684575" y="0"/>
                    <a:pt x="1731433" y="19409"/>
                    <a:pt x="1765983" y="53958"/>
                  </a:cubicBezTo>
                  <a:cubicBezTo>
                    <a:pt x="1800531" y="88507"/>
                    <a:pt x="1819941" y="135366"/>
                    <a:pt x="1819941" y="18422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819941" cy="624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530705" y="2860645"/>
            <a:ext cx="372859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Pallino verde per giocatori non a rischio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293797" y="5395285"/>
            <a:ext cx="4202412" cy="1599623"/>
            <a:chOff x="0" y="0"/>
            <a:chExt cx="1819941" cy="692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19941" cy="692472"/>
            </a:xfrm>
            <a:custGeom>
              <a:avLst/>
              <a:gdLst/>
              <a:ahLst/>
              <a:cxnLst/>
              <a:rect l="l" t="t" r="r" b="b"/>
              <a:pathLst>
                <a:path w="1819941" h="692472">
                  <a:moveTo>
                    <a:pt x="1819941" y="184226"/>
                  </a:moveTo>
                  <a:lnTo>
                    <a:pt x="1819941" y="508246"/>
                  </a:lnTo>
                  <a:cubicBezTo>
                    <a:pt x="1819941" y="557106"/>
                    <a:pt x="1800531" y="603964"/>
                    <a:pt x="1765983" y="638513"/>
                  </a:cubicBezTo>
                  <a:cubicBezTo>
                    <a:pt x="1731433" y="673062"/>
                    <a:pt x="1684575" y="692472"/>
                    <a:pt x="1635715" y="692472"/>
                  </a:cubicBezTo>
                  <a:lnTo>
                    <a:pt x="184226" y="692472"/>
                  </a:lnTo>
                  <a:cubicBezTo>
                    <a:pt x="135366" y="692472"/>
                    <a:pt x="88507" y="673062"/>
                    <a:pt x="53958" y="638513"/>
                  </a:cubicBezTo>
                  <a:cubicBezTo>
                    <a:pt x="19409" y="603964"/>
                    <a:pt x="0" y="557106"/>
                    <a:pt x="0" y="508246"/>
                  </a:cubicBezTo>
                  <a:lnTo>
                    <a:pt x="0" y="184226"/>
                  </a:lnTo>
                  <a:cubicBezTo>
                    <a:pt x="0" y="135366"/>
                    <a:pt x="19409" y="88507"/>
                    <a:pt x="53958" y="53958"/>
                  </a:cubicBezTo>
                  <a:cubicBezTo>
                    <a:pt x="88507" y="19409"/>
                    <a:pt x="135366" y="0"/>
                    <a:pt x="184226" y="0"/>
                  </a:cubicBezTo>
                  <a:lnTo>
                    <a:pt x="1635715" y="0"/>
                  </a:lnTo>
                  <a:cubicBezTo>
                    <a:pt x="1684575" y="0"/>
                    <a:pt x="1731433" y="19409"/>
                    <a:pt x="1765983" y="53958"/>
                  </a:cubicBezTo>
                  <a:cubicBezTo>
                    <a:pt x="1800531" y="88507"/>
                    <a:pt x="1819941" y="135366"/>
                    <a:pt x="1819941" y="18422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19941" cy="730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523941" y="5393248"/>
            <a:ext cx="3728595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Pallino giallo per giocatori valtati come a rischio dal modello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293797" y="8057808"/>
            <a:ext cx="4202412" cy="1639692"/>
            <a:chOff x="0" y="0"/>
            <a:chExt cx="1819941" cy="7098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19941" cy="709817"/>
            </a:xfrm>
            <a:custGeom>
              <a:avLst/>
              <a:gdLst/>
              <a:ahLst/>
              <a:cxnLst/>
              <a:rect l="l" t="t" r="r" b="b"/>
              <a:pathLst>
                <a:path w="1819941" h="709817">
                  <a:moveTo>
                    <a:pt x="1819941" y="184226"/>
                  </a:moveTo>
                  <a:lnTo>
                    <a:pt x="1819941" y="525591"/>
                  </a:lnTo>
                  <a:cubicBezTo>
                    <a:pt x="1819941" y="574451"/>
                    <a:pt x="1800531" y="621310"/>
                    <a:pt x="1765983" y="655859"/>
                  </a:cubicBezTo>
                  <a:cubicBezTo>
                    <a:pt x="1731433" y="690408"/>
                    <a:pt x="1684575" y="709817"/>
                    <a:pt x="1635715" y="709817"/>
                  </a:cubicBezTo>
                  <a:lnTo>
                    <a:pt x="184226" y="709817"/>
                  </a:lnTo>
                  <a:cubicBezTo>
                    <a:pt x="135366" y="709817"/>
                    <a:pt x="88507" y="690408"/>
                    <a:pt x="53958" y="655859"/>
                  </a:cubicBezTo>
                  <a:cubicBezTo>
                    <a:pt x="19409" y="621310"/>
                    <a:pt x="0" y="574451"/>
                    <a:pt x="0" y="525591"/>
                  </a:cubicBezTo>
                  <a:lnTo>
                    <a:pt x="0" y="184226"/>
                  </a:lnTo>
                  <a:cubicBezTo>
                    <a:pt x="0" y="135366"/>
                    <a:pt x="19409" y="88507"/>
                    <a:pt x="53958" y="53958"/>
                  </a:cubicBezTo>
                  <a:cubicBezTo>
                    <a:pt x="88507" y="19409"/>
                    <a:pt x="135366" y="0"/>
                    <a:pt x="184226" y="0"/>
                  </a:cubicBezTo>
                  <a:lnTo>
                    <a:pt x="1635715" y="0"/>
                  </a:lnTo>
                  <a:cubicBezTo>
                    <a:pt x="1684575" y="0"/>
                    <a:pt x="1731433" y="19409"/>
                    <a:pt x="1765983" y="53958"/>
                  </a:cubicBezTo>
                  <a:cubicBezTo>
                    <a:pt x="1800531" y="88507"/>
                    <a:pt x="1819941" y="135366"/>
                    <a:pt x="1819941" y="184226"/>
                  </a:cubicBez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819941" cy="747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530705" y="8392199"/>
            <a:ext cx="372859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Pallino rosso per giocatori indisponibili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2466937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2124783">
            <a:off x="403789" y="6723727"/>
            <a:ext cx="1698786" cy="1013094"/>
          </a:xfrm>
          <a:custGeom>
            <a:avLst/>
            <a:gdLst/>
            <a:ahLst/>
            <a:cxnLst/>
            <a:rect l="l" t="t" r="r" b="b"/>
            <a:pathLst>
              <a:path w="1698786" h="1013094">
                <a:moveTo>
                  <a:pt x="0" y="0"/>
                </a:moveTo>
                <a:lnTo>
                  <a:pt x="1698786" y="0"/>
                </a:lnTo>
                <a:lnTo>
                  <a:pt x="1698786" y="1013094"/>
                </a:lnTo>
                <a:lnTo>
                  <a:pt x="0" y="101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117739">
            <a:off x="740032" y="4684563"/>
            <a:ext cx="1475641" cy="252200"/>
          </a:xfrm>
          <a:custGeom>
            <a:avLst/>
            <a:gdLst/>
            <a:ahLst/>
            <a:cxnLst/>
            <a:rect l="l" t="t" r="r" b="b"/>
            <a:pathLst>
              <a:path w="1475641" h="252200">
                <a:moveTo>
                  <a:pt x="0" y="0"/>
                </a:moveTo>
                <a:lnTo>
                  <a:pt x="1475642" y="0"/>
                </a:lnTo>
                <a:lnTo>
                  <a:pt x="1475642" y="252200"/>
                </a:lnTo>
                <a:lnTo>
                  <a:pt x="0" y="25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03309">
            <a:off x="517475" y="8043904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12041" y="2966999"/>
            <a:ext cx="11063917" cy="585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701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Dalla Reazione all'Anticipazione</a:t>
            </a:r>
            <a:r>
              <a:rPr lang="en-US" sz="270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Spostare l'attenzione dal trattamento post-infortunio all'identificazione dei segnali premonitori.</a:t>
            </a:r>
          </a:p>
          <a:p>
            <a:pPr algn="ctr">
              <a:lnSpc>
                <a:spcPts val="3511"/>
              </a:lnSpc>
            </a:pPr>
            <a:endParaRPr lang="en-US" sz="270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511"/>
              </a:lnSpc>
            </a:pPr>
            <a:r>
              <a:rPr lang="en-US" sz="2701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Sistema di Early Warning</a:t>
            </a:r>
            <a:r>
              <a:rPr lang="en-US" sz="270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Implementazione di un modello di Machine Learning capace di generare allarmi precoci basati su dati oggettivi.</a:t>
            </a:r>
          </a:p>
          <a:p>
            <a:pPr algn="ctr">
              <a:lnSpc>
                <a:spcPts val="3511"/>
              </a:lnSpc>
            </a:pPr>
            <a:endParaRPr lang="en-US" sz="270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511"/>
              </a:lnSpc>
            </a:pPr>
            <a:r>
              <a:rPr lang="en-US" sz="2701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Personalizzazione del Carico</a:t>
            </a:r>
            <a:r>
              <a:rPr lang="en-US" sz="270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Fornire allo staff tecnico indicazioni mirate per modulare l'intensità degli allenamenti in base allo stato di fatica rilevato.</a:t>
            </a:r>
          </a:p>
          <a:p>
            <a:pPr algn="ctr">
              <a:lnSpc>
                <a:spcPts val="3511"/>
              </a:lnSpc>
            </a:pPr>
            <a:endParaRPr lang="en-US" sz="270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511"/>
              </a:lnSpc>
            </a:pPr>
            <a:r>
              <a:rPr lang="en-US" sz="2701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Ottimizzazione della Performance</a:t>
            </a:r>
            <a:r>
              <a:rPr lang="en-US" sz="270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Ridurre i giorni di indisponibilità per garantire la massima competitività della rosa durante tutta la stagione.</a:t>
            </a:r>
          </a:p>
          <a:p>
            <a:pPr algn="ctr">
              <a:lnSpc>
                <a:spcPts val="3511"/>
              </a:lnSpc>
            </a:pPr>
            <a:endParaRPr lang="en-US" sz="270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Freeform 8"/>
          <p:cNvSpPr/>
          <p:nvPr/>
        </p:nvSpPr>
        <p:spPr>
          <a:xfrm rot="7271886">
            <a:off x="1420402" y="5487174"/>
            <a:ext cx="2810603" cy="1676142"/>
          </a:xfrm>
          <a:custGeom>
            <a:avLst/>
            <a:gdLst/>
            <a:ahLst/>
            <a:cxnLst/>
            <a:rect l="l" t="t" r="r" b="b"/>
            <a:pathLst>
              <a:path w="2810603" h="1676142">
                <a:moveTo>
                  <a:pt x="0" y="0"/>
                </a:moveTo>
                <a:lnTo>
                  <a:pt x="2810603" y="0"/>
                </a:lnTo>
                <a:lnTo>
                  <a:pt x="2810603" y="1676142"/>
                </a:lnTo>
                <a:lnTo>
                  <a:pt x="0" y="1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065130" flipH="1">
            <a:off x="15380019" y="4855320"/>
            <a:ext cx="2384262" cy="3527041"/>
          </a:xfrm>
          <a:custGeom>
            <a:avLst/>
            <a:gdLst/>
            <a:ahLst/>
            <a:cxnLst/>
            <a:rect l="l" t="t" r="r" b="b"/>
            <a:pathLst>
              <a:path w="2384262" h="3527041">
                <a:moveTo>
                  <a:pt x="2384263" y="0"/>
                </a:moveTo>
                <a:lnTo>
                  <a:pt x="0" y="0"/>
                </a:lnTo>
                <a:lnTo>
                  <a:pt x="0" y="3527042"/>
                </a:lnTo>
                <a:lnTo>
                  <a:pt x="2384263" y="3527042"/>
                </a:lnTo>
                <a:lnTo>
                  <a:pt x="2384263" y="0"/>
                </a:lnTo>
                <a:close/>
              </a:path>
            </a:pathLst>
          </a:custGeom>
          <a:blipFill>
            <a:blip r:embed="rId11">
              <a:alphaModFix amt="7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03309">
            <a:off x="15318349" y="6414856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3" y="0"/>
                </a:lnTo>
                <a:lnTo>
                  <a:pt x="707553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03309">
            <a:off x="17153962" y="5499345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6"/>
                </a:lnTo>
                <a:lnTo>
                  <a:pt x="0" y="67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03309">
            <a:off x="15141985" y="4181720"/>
            <a:ext cx="707554" cy="670246"/>
          </a:xfrm>
          <a:custGeom>
            <a:avLst/>
            <a:gdLst/>
            <a:ahLst/>
            <a:cxnLst/>
            <a:rect l="l" t="t" r="r" b="b"/>
            <a:pathLst>
              <a:path w="707554" h="670246">
                <a:moveTo>
                  <a:pt x="0" y="0"/>
                </a:moveTo>
                <a:lnTo>
                  <a:pt x="707554" y="0"/>
                </a:lnTo>
                <a:lnTo>
                  <a:pt x="707554" y="670247"/>
                </a:lnTo>
                <a:lnTo>
                  <a:pt x="0" y="670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9378" y="5406343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1" y="0"/>
                </a:lnTo>
                <a:lnTo>
                  <a:pt x="763861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941814" y="727064"/>
            <a:ext cx="6404372" cy="107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0"/>
              </a:lnSpc>
            </a:pPr>
            <a:r>
              <a:rPr lang="en-US" sz="87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SOLUZIONE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50183" y="1894764"/>
            <a:ext cx="7787635" cy="44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7"/>
              </a:lnSpc>
            </a:pPr>
            <a:r>
              <a:rPr lang="en-US" sz="359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Prevenzione Proattiva e Early Warning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2238961" y="3476876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238961" y="8210938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054056" y="8738925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5"/>
                </a:lnTo>
                <a:lnTo>
                  <a:pt x="0" y="674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743879" y="3814364"/>
            <a:ext cx="763860" cy="674975"/>
          </a:xfrm>
          <a:custGeom>
            <a:avLst/>
            <a:gdLst/>
            <a:ahLst/>
            <a:cxnLst/>
            <a:rect l="l" t="t" r="r" b="b"/>
            <a:pathLst>
              <a:path w="763860" h="674975">
                <a:moveTo>
                  <a:pt x="0" y="0"/>
                </a:moveTo>
                <a:lnTo>
                  <a:pt x="763860" y="0"/>
                </a:lnTo>
                <a:lnTo>
                  <a:pt x="763860" y="674974"/>
                </a:lnTo>
                <a:lnTo>
                  <a:pt x="0" y="674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65356" y="2901500"/>
            <a:ext cx="8596066" cy="6156932"/>
          </a:xfrm>
          <a:custGeom>
            <a:avLst/>
            <a:gdLst/>
            <a:ahLst/>
            <a:cxnLst/>
            <a:rect l="l" t="t" r="r" b="b"/>
            <a:pathLst>
              <a:path w="8596066" h="6156932">
                <a:moveTo>
                  <a:pt x="0" y="0"/>
                </a:moveTo>
                <a:lnTo>
                  <a:pt x="8596066" y="0"/>
                </a:lnTo>
                <a:lnTo>
                  <a:pt x="8596066" y="6156933"/>
                </a:lnTo>
                <a:lnTo>
                  <a:pt x="0" y="6156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901500"/>
            <a:ext cx="8764316" cy="6156932"/>
          </a:xfrm>
          <a:custGeom>
            <a:avLst/>
            <a:gdLst/>
            <a:ahLst/>
            <a:cxnLst/>
            <a:rect l="l" t="t" r="r" b="b"/>
            <a:pathLst>
              <a:path w="8764316" h="6156932">
                <a:moveTo>
                  <a:pt x="0" y="0"/>
                </a:moveTo>
                <a:lnTo>
                  <a:pt x="8764316" y="0"/>
                </a:lnTo>
                <a:lnTo>
                  <a:pt x="8764316" y="6156933"/>
                </a:lnTo>
                <a:lnTo>
                  <a:pt x="0" y="6156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89279" y="531262"/>
            <a:ext cx="7909441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SVILUPPI FUTURI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356" y="1900589"/>
            <a:ext cx="533400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Esempio di un’ipotetica interfaccia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16269" y="1662219"/>
            <a:ext cx="12255462" cy="8624781"/>
          </a:xfrm>
          <a:custGeom>
            <a:avLst/>
            <a:gdLst/>
            <a:ahLst/>
            <a:cxnLst/>
            <a:rect l="l" t="t" r="r" b="b"/>
            <a:pathLst>
              <a:path w="12255462" h="8624781">
                <a:moveTo>
                  <a:pt x="0" y="0"/>
                </a:moveTo>
                <a:lnTo>
                  <a:pt x="12255462" y="0"/>
                </a:lnTo>
                <a:lnTo>
                  <a:pt x="12255462" y="8624781"/>
                </a:lnTo>
                <a:lnTo>
                  <a:pt x="0" y="8624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89279" y="531262"/>
            <a:ext cx="7909441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SVILUPPI FUTURI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1662219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5771065"/>
            <a:ext cx="4041894" cy="1584115"/>
          </a:xfrm>
          <a:custGeom>
            <a:avLst/>
            <a:gdLst/>
            <a:ahLst/>
            <a:cxnLst/>
            <a:rect l="l" t="t" r="r" b="b"/>
            <a:pathLst>
              <a:path w="4041894" h="1584115">
                <a:moveTo>
                  <a:pt x="0" y="0"/>
                </a:moveTo>
                <a:lnTo>
                  <a:pt x="4041894" y="0"/>
                </a:lnTo>
                <a:lnTo>
                  <a:pt x="4041894" y="1584115"/>
                </a:lnTo>
                <a:lnTo>
                  <a:pt x="0" y="1584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398754"/>
            <a:ext cx="4041894" cy="1431248"/>
          </a:xfrm>
          <a:custGeom>
            <a:avLst/>
            <a:gdLst/>
            <a:ahLst/>
            <a:cxnLst/>
            <a:rect l="l" t="t" r="r" b="b"/>
            <a:pathLst>
              <a:path w="4041894" h="1431248">
                <a:moveTo>
                  <a:pt x="0" y="0"/>
                </a:moveTo>
                <a:lnTo>
                  <a:pt x="4041894" y="0"/>
                </a:lnTo>
                <a:lnTo>
                  <a:pt x="4041894" y="1431249"/>
                </a:lnTo>
                <a:lnTo>
                  <a:pt x="0" y="1431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25963" y="2824387"/>
            <a:ext cx="3674430" cy="1973507"/>
          </a:xfrm>
          <a:custGeom>
            <a:avLst/>
            <a:gdLst/>
            <a:ahLst/>
            <a:cxnLst/>
            <a:rect l="l" t="t" r="r" b="b"/>
            <a:pathLst>
              <a:path w="3674430" h="1973507">
                <a:moveTo>
                  <a:pt x="0" y="0"/>
                </a:moveTo>
                <a:lnTo>
                  <a:pt x="3674431" y="0"/>
                </a:lnTo>
                <a:lnTo>
                  <a:pt x="3674431" y="1973507"/>
                </a:lnTo>
                <a:lnTo>
                  <a:pt x="0" y="1973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22297" y="5806119"/>
            <a:ext cx="5245713" cy="1493361"/>
          </a:xfrm>
          <a:custGeom>
            <a:avLst/>
            <a:gdLst/>
            <a:ahLst/>
            <a:cxnLst/>
            <a:rect l="l" t="t" r="r" b="b"/>
            <a:pathLst>
              <a:path w="5245713" h="1493361">
                <a:moveTo>
                  <a:pt x="0" y="0"/>
                </a:moveTo>
                <a:lnTo>
                  <a:pt x="5245713" y="0"/>
                </a:lnTo>
                <a:lnTo>
                  <a:pt x="5245713" y="1493360"/>
                </a:lnTo>
                <a:lnTo>
                  <a:pt x="0" y="1493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25963" y="7388431"/>
            <a:ext cx="5242047" cy="1750952"/>
          </a:xfrm>
          <a:custGeom>
            <a:avLst/>
            <a:gdLst/>
            <a:ahLst/>
            <a:cxnLst/>
            <a:rect l="l" t="t" r="r" b="b"/>
            <a:pathLst>
              <a:path w="5242047" h="1750952">
                <a:moveTo>
                  <a:pt x="0" y="0"/>
                </a:moveTo>
                <a:lnTo>
                  <a:pt x="5242047" y="0"/>
                </a:lnTo>
                <a:lnTo>
                  <a:pt x="5242047" y="1750952"/>
                </a:lnTo>
                <a:lnTo>
                  <a:pt x="0" y="1750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61770" y="4381394"/>
            <a:ext cx="5345750" cy="2425269"/>
          </a:xfrm>
          <a:custGeom>
            <a:avLst/>
            <a:gdLst/>
            <a:ahLst/>
            <a:cxnLst/>
            <a:rect l="l" t="t" r="r" b="b"/>
            <a:pathLst>
              <a:path w="5345750" h="2425269">
                <a:moveTo>
                  <a:pt x="0" y="0"/>
                </a:moveTo>
                <a:lnTo>
                  <a:pt x="5345751" y="0"/>
                </a:lnTo>
                <a:lnTo>
                  <a:pt x="5345751" y="2425269"/>
                </a:lnTo>
                <a:lnTo>
                  <a:pt x="0" y="2425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834710"/>
            <a:ext cx="4041894" cy="1973507"/>
          </a:xfrm>
          <a:custGeom>
            <a:avLst/>
            <a:gdLst/>
            <a:ahLst/>
            <a:cxnLst/>
            <a:rect l="l" t="t" r="r" b="b"/>
            <a:pathLst>
              <a:path w="4041894" h="1973507">
                <a:moveTo>
                  <a:pt x="0" y="0"/>
                </a:moveTo>
                <a:lnTo>
                  <a:pt x="4041894" y="0"/>
                </a:lnTo>
                <a:lnTo>
                  <a:pt x="4041894" y="1973507"/>
                </a:lnTo>
                <a:lnTo>
                  <a:pt x="0" y="1973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44929" y="551296"/>
            <a:ext cx="11798141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TECNOLOGIE UTILIZZATE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327345"/>
            <a:ext cx="1218486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280209"/>
            <a:ext cx="441745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Analisi e Manipolazione Dati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25963" y="2364647"/>
            <a:ext cx="5272207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Modellazione e Machine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5963" y="5315264"/>
            <a:ext cx="406991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Visualizzazione scientifica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61770" y="3890539"/>
            <a:ext cx="27768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Interfaccia grafica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69538" y="1869038"/>
            <a:ext cx="6548924" cy="65489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0" y="5143500"/>
            <a:ext cx="5869538" cy="1905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2416468" y="5181600"/>
            <a:ext cx="5871470" cy="190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6596051" y="4537773"/>
            <a:ext cx="5095898" cy="168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4"/>
              </a:lnSpc>
            </a:pPr>
            <a:r>
              <a:rPr lang="en-US" sz="6534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5779" y="275590"/>
            <a:ext cx="14696442" cy="142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ANALISI PREDITTIVA DEGLI INFORTUNI NEL CALCIO</a:t>
            </a:r>
          </a:p>
          <a:p>
            <a:pPr algn="ctr">
              <a:lnSpc>
                <a:spcPts val="2940"/>
              </a:lnSpc>
            </a:pPr>
            <a:endParaRPr lang="en-US" sz="379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SviluppO DI UN SISTEMA DI EARLY WARNING TRAMITE MACHINE LEARNING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45195" y="7166610"/>
            <a:ext cx="7535320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PROGETTO PER il corsO DI: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MACHINE LEARNING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PROF. GIUSEPPE POLESE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PROF. SSA LOREDANA CARUCCIO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5599" y="7166610"/>
            <a:ext cx="7482401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PROGETTO A CURA DI: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FRANCESCO ZAMBRINO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0512119156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5317" y="1868590"/>
            <a:ext cx="2427433" cy="1213716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73432" y="2009963"/>
            <a:ext cx="930972" cy="9309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5317" y="3265324"/>
            <a:ext cx="2427433" cy="24274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31100" y="6100278"/>
            <a:ext cx="2427433" cy="1213716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49215" y="6241651"/>
            <a:ext cx="930972" cy="9309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731100" y="7497012"/>
            <a:ext cx="2427433" cy="24274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294004" y="1868590"/>
            <a:ext cx="2427433" cy="1213716"/>
            <a:chOff x="0" y="0"/>
            <a:chExt cx="8128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12119" y="2009963"/>
            <a:ext cx="930972" cy="9309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94004" y="3265324"/>
            <a:ext cx="2427433" cy="242743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16008" y="6045067"/>
            <a:ext cx="2427433" cy="1213716"/>
            <a:chOff x="0" y="0"/>
            <a:chExt cx="812800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134122" y="6186439"/>
            <a:ext cx="930972" cy="93097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16008" y="7441800"/>
            <a:ext cx="2427433" cy="242743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123325" y="1868590"/>
            <a:ext cx="2427433" cy="1213716"/>
            <a:chOff x="0" y="0"/>
            <a:chExt cx="812800" cy="406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441440" y="2009963"/>
            <a:ext cx="930972" cy="93097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123325" y="3257816"/>
            <a:ext cx="2427433" cy="242743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 rot="-5400000">
            <a:off x="12841349" y="4666429"/>
            <a:ext cx="3534372" cy="1760760"/>
          </a:xfrm>
          <a:custGeom>
            <a:avLst/>
            <a:gdLst/>
            <a:ahLst/>
            <a:cxnLst/>
            <a:rect l="l" t="t" r="r" b="b"/>
            <a:pathLst>
              <a:path w="3534372" h="1760760">
                <a:moveTo>
                  <a:pt x="0" y="0"/>
                </a:moveTo>
                <a:lnTo>
                  <a:pt x="3534373" y="0"/>
                </a:lnTo>
                <a:lnTo>
                  <a:pt x="3534373" y="1760760"/>
                </a:lnTo>
                <a:lnTo>
                  <a:pt x="0" y="1760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9" name="Group 49"/>
          <p:cNvGrpSpPr/>
          <p:nvPr/>
        </p:nvGrpSpPr>
        <p:grpSpPr>
          <a:xfrm>
            <a:off x="12409632" y="6041223"/>
            <a:ext cx="2427433" cy="1213716"/>
            <a:chOff x="0" y="0"/>
            <a:chExt cx="812800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728155" y="6168458"/>
            <a:ext cx="930972" cy="9309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409632" y="7437956"/>
            <a:ext cx="2427433" cy="242743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3125852" y="7648229"/>
            <a:ext cx="1637928" cy="1637928"/>
          </a:xfrm>
          <a:custGeom>
            <a:avLst/>
            <a:gdLst/>
            <a:ahLst/>
            <a:cxnLst/>
            <a:rect l="l" t="t" r="r" b="b"/>
            <a:pathLst>
              <a:path w="1637928" h="1637928">
                <a:moveTo>
                  <a:pt x="0" y="0"/>
                </a:moveTo>
                <a:lnTo>
                  <a:pt x="1637928" y="0"/>
                </a:lnTo>
                <a:lnTo>
                  <a:pt x="1637928" y="1637928"/>
                </a:lnTo>
                <a:lnTo>
                  <a:pt x="0" y="1637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5904806" y="3404165"/>
            <a:ext cx="1414625" cy="1534603"/>
          </a:xfrm>
          <a:custGeom>
            <a:avLst/>
            <a:gdLst/>
            <a:ahLst/>
            <a:cxnLst/>
            <a:rect l="l" t="t" r="r" b="b"/>
            <a:pathLst>
              <a:path w="1414625" h="1534603">
                <a:moveTo>
                  <a:pt x="0" y="0"/>
                </a:moveTo>
                <a:lnTo>
                  <a:pt x="1414625" y="0"/>
                </a:lnTo>
                <a:lnTo>
                  <a:pt x="1414625" y="1534603"/>
                </a:lnTo>
                <a:lnTo>
                  <a:pt x="0" y="1534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0559961" y="3257816"/>
            <a:ext cx="1554161" cy="1717185"/>
          </a:xfrm>
          <a:custGeom>
            <a:avLst/>
            <a:gdLst/>
            <a:ahLst/>
            <a:cxnLst/>
            <a:rect l="l" t="t" r="r" b="b"/>
            <a:pathLst>
              <a:path w="1554161" h="1717185">
                <a:moveTo>
                  <a:pt x="0" y="0"/>
                </a:moveTo>
                <a:lnTo>
                  <a:pt x="1554161" y="0"/>
                </a:lnTo>
                <a:lnTo>
                  <a:pt x="1554161" y="1717184"/>
                </a:lnTo>
                <a:lnTo>
                  <a:pt x="0" y="1717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2612043" y="7517699"/>
            <a:ext cx="1971363" cy="1555585"/>
          </a:xfrm>
          <a:custGeom>
            <a:avLst/>
            <a:gdLst/>
            <a:ahLst/>
            <a:cxnLst/>
            <a:rect l="l" t="t" r="r" b="b"/>
            <a:pathLst>
              <a:path w="1971363" h="1555585">
                <a:moveTo>
                  <a:pt x="0" y="0"/>
                </a:moveTo>
                <a:lnTo>
                  <a:pt x="1971363" y="0"/>
                </a:lnTo>
                <a:lnTo>
                  <a:pt x="1971363" y="1555585"/>
                </a:lnTo>
                <a:lnTo>
                  <a:pt x="0" y="15555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986027" y="3346392"/>
            <a:ext cx="1766013" cy="1444920"/>
          </a:xfrm>
          <a:custGeom>
            <a:avLst/>
            <a:gdLst/>
            <a:ahLst/>
            <a:cxnLst/>
            <a:rect l="l" t="t" r="r" b="b"/>
            <a:pathLst>
              <a:path w="1766013" h="1444920">
                <a:moveTo>
                  <a:pt x="0" y="0"/>
                </a:moveTo>
                <a:lnTo>
                  <a:pt x="1766013" y="0"/>
                </a:lnTo>
                <a:lnTo>
                  <a:pt x="1766013" y="1444920"/>
                </a:lnTo>
                <a:lnTo>
                  <a:pt x="0" y="14449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8243490" y="7502514"/>
            <a:ext cx="1447964" cy="1570769"/>
          </a:xfrm>
          <a:custGeom>
            <a:avLst/>
            <a:gdLst/>
            <a:ahLst/>
            <a:cxnLst/>
            <a:rect l="l" t="t" r="r" b="b"/>
            <a:pathLst>
              <a:path w="1447964" h="1570769">
                <a:moveTo>
                  <a:pt x="0" y="0"/>
                </a:moveTo>
                <a:lnTo>
                  <a:pt x="1447964" y="0"/>
                </a:lnTo>
                <a:lnTo>
                  <a:pt x="1447964" y="1570770"/>
                </a:lnTo>
                <a:lnTo>
                  <a:pt x="0" y="15707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 rot="505223">
            <a:off x="1387753" y="5995902"/>
            <a:ext cx="1410218" cy="1557469"/>
          </a:xfrm>
          <a:custGeom>
            <a:avLst/>
            <a:gdLst/>
            <a:ahLst/>
            <a:cxnLst/>
            <a:rect l="l" t="t" r="r" b="b"/>
            <a:pathLst>
              <a:path w="1410218" h="1557469">
                <a:moveTo>
                  <a:pt x="0" y="0"/>
                </a:moveTo>
                <a:lnTo>
                  <a:pt x="1410217" y="0"/>
                </a:lnTo>
                <a:lnTo>
                  <a:pt x="1410217" y="1557469"/>
                </a:lnTo>
                <a:lnTo>
                  <a:pt x="0" y="15574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3702988" y="4323620"/>
            <a:ext cx="1496445" cy="1610655"/>
          </a:xfrm>
          <a:custGeom>
            <a:avLst/>
            <a:gdLst/>
            <a:ahLst/>
            <a:cxnLst/>
            <a:rect l="l" t="t" r="r" b="b"/>
            <a:pathLst>
              <a:path w="1496445" h="1610655">
                <a:moveTo>
                  <a:pt x="0" y="0"/>
                </a:moveTo>
                <a:lnTo>
                  <a:pt x="1496445" y="0"/>
                </a:lnTo>
                <a:lnTo>
                  <a:pt x="1496445" y="1610655"/>
                </a:lnTo>
                <a:lnTo>
                  <a:pt x="0" y="16106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 rot="6064313">
            <a:off x="6149296" y="6194151"/>
            <a:ext cx="2005258" cy="1666187"/>
          </a:xfrm>
          <a:custGeom>
            <a:avLst/>
            <a:gdLst/>
            <a:ahLst/>
            <a:cxnLst/>
            <a:rect l="l" t="t" r="r" b="b"/>
            <a:pathLst>
              <a:path w="2005258" h="1666187">
                <a:moveTo>
                  <a:pt x="0" y="0"/>
                </a:moveTo>
                <a:lnTo>
                  <a:pt x="2005258" y="0"/>
                </a:lnTo>
                <a:lnTo>
                  <a:pt x="2005258" y="1666188"/>
                </a:lnTo>
                <a:lnTo>
                  <a:pt x="0" y="16661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 rot="5400000">
            <a:off x="13698534" y="3457784"/>
            <a:ext cx="7362395" cy="3868604"/>
          </a:xfrm>
          <a:custGeom>
            <a:avLst/>
            <a:gdLst/>
            <a:ahLst/>
            <a:cxnLst/>
            <a:rect l="l" t="t" r="r" b="b"/>
            <a:pathLst>
              <a:path w="7362395" h="3868604">
                <a:moveTo>
                  <a:pt x="0" y="0"/>
                </a:moveTo>
                <a:lnTo>
                  <a:pt x="7362395" y="0"/>
                </a:lnTo>
                <a:lnTo>
                  <a:pt x="7362395" y="3868604"/>
                </a:lnTo>
                <a:lnTo>
                  <a:pt x="0" y="38686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>
            <a:off x="16329324" y="5386619"/>
            <a:ext cx="169106" cy="160190"/>
          </a:xfrm>
          <a:custGeom>
            <a:avLst/>
            <a:gdLst/>
            <a:ahLst/>
            <a:cxnLst/>
            <a:rect l="l" t="t" r="r" b="b"/>
            <a:pathLst>
              <a:path w="169106" h="160190">
                <a:moveTo>
                  <a:pt x="0" y="0"/>
                </a:moveTo>
                <a:lnTo>
                  <a:pt x="169106" y="0"/>
                </a:lnTo>
                <a:lnTo>
                  <a:pt x="169106" y="160190"/>
                </a:lnTo>
                <a:lnTo>
                  <a:pt x="0" y="16019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 rot="5400000">
            <a:off x="16509463" y="4738317"/>
            <a:ext cx="2515820" cy="1321949"/>
          </a:xfrm>
          <a:custGeom>
            <a:avLst/>
            <a:gdLst/>
            <a:ahLst/>
            <a:cxnLst/>
            <a:rect l="l" t="t" r="r" b="b"/>
            <a:pathLst>
              <a:path w="2515820" h="1321949">
                <a:moveTo>
                  <a:pt x="0" y="0"/>
                </a:moveTo>
                <a:lnTo>
                  <a:pt x="2515820" y="0"/>
                </a:lnTo>
                <a:lnTo>
                  <a:pt x="2515820" y="1321949"/>
                </a:lnTo>
                <a:lnTo>
                  <a:pt x="0" y="13219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0" name="Freeform 70"/>
          <p:cNvSpPr/>
          <p:nvPr/>
        </p:nvSpPr>
        <p:spPr>
          <a:xfrm rot="-7512787" flipH="1">
            <a:off x="8964652" y="4259300"/>
            <a:ext cx="1236659" cy="1829391"/>
          </a:xfrm>
          <a:custGeom>
            <a:avLst/>
            <a:gdLst/>
            <a:ahLst/>
            <a:cxnLst/>
            <a:rect l="l" t="t" r="r" b="b"/>
            <a:pathLst>
              <a:path w="1236659" h="1829391">
                <a:moveTo>
                  <a:pt x="1236659" y="0"/>
                </a:moveTo>
                <a:lnTo>
                  <a:pt x="0" y="0"/>
                </a:lnTo>
                <a:lnTo>
                  <a:pt x="0" y="1829391"/>
                </a:lnTo>
                <a:lnTo>
                  <a:pt x="1236659" y="1829391"/>
                </a:lnTo>
                <a:lnTo>
                  <a:pt x="12366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 rot="-4318991">
            <a:off x="14208204" y="6284029"/>
            <a:ext cx="1986575" cy="600939"/>
          </a:xfrm>
          <a:custGeom>
            <a:avLst/>
            <a:gdLst/>
            <a:ahLst/>
            <a:cxnLst/>
            <a:rect l="l" t="t" r="r" b="b"/>
            <a:pathLst>
              <a:path w="1986575" h="600939">
                <a:moveTo>
                  <a:pt x="0" y="0"/>
                </a:moveTo>
                <a:lnTo>
                  <a:pt x="1986575" y="0"/>
                </a:lnTo>
                <a:lnTo>
                  <a:pt x="1986575" y="600938"/>
                </a:lnTo>
                <a:lnTo>
                  <a:pt x="0" y="60093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72"/>
          <p:cNvSpPr txBox="1"/>
          <p:nvPr/>
        </p:nvSpPr>
        <p:spPr>
          <a:xfrm>
            <a:off x="655317" y="440505"/>
            <a:ext cx="15435819" cy="105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864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STRATEGIA ADOTTATA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4326540" y="1755678"/>
            <a:ext cx="2427433" cy="1213716"/>
            <a:chOff x="0" y="0"/>
            <a:chExt cx="812800" cy="4064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19050"/>
              <a:ext cx="812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5644655" y="1897051"/>
            <a:ext cx="930972" cy="93097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4326540" y="3112270"/>
            <a:ext cx="2427433" cy="2427433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657" y="0"/>
                  </a:moveTo>
                  <a:lnTo>
                    <a:pt x="650143" y="0"/>
                  </a:lnTo>
                  <a:cubicBezTo>
                    <a:pt x="693283" y="0"/>
                    <a:pt x="734655" y="17137"/>
                    <a:pt x="765159" y="47641"/>
                  </a:cubicBezTo>
                  <a:cubicBezTo>
                    <a:pt x="795663" y="78145"/>
                    <a:pt x="812800" y="119517"/>
                    <a:pt x="812800" y="162657"/>
                  </a:cubicBezTo>
                  <a:lnTo>
                    <a:pt x="812800" y="650143"/>
                  </a:lnTo>
                  <a:cubicBezTo>
                    <a:pt x="812800" y="693283"/>
                    <a:pt x="795663" y="734655"/>
                    <a:pt x="765159" y="765159"/>
                  </a:cubicBezTo>
                  <a:cubicBezTo>
                    <a:pt x="734655" y="795663"/>
                    <a:pt x="693283" y="812800"/>
                    <a:pt x="650143" y="812800"/>
                  </a:cubicBezTo>
                  <a:lnTo>
                    <a:pt x="162657" y="812800"/>
                  </a:lnTo>
                  <a:cubicBezTo>
                    <a:pt x="119517" y="812800"/>
                    <a:pt x="78145" y="795663"/>
                    <a:pt x="47641" y="765159"/>
                  </a:cubicBezTo>
                  <a:cubicBezTo>
                    <a:pt x="17137" y="734655"/>
                    <a:pt x="0" y="693283"/>
                    <a:pt x="0" y="650143"/>
                  </a:cubicBezTo>
                  <a:lnTo>
                    <a:pt x="0" y="162657"/>
                  </a:lnTo>
                  <a:cubicBezTo>
                    <a:pt x="0" y="119517"/>
                    <a:pt x="17137" y="78145"/>
                    <a:pt x="47641" y="47641"/>
                  </a:cubicBezTo>
                  <a:cubicBezTo>
                    <a:pt x="78145" y="17137"/>
                    <a:pt x="119517" y="0"/>
                    <a:pt x="162657" y="0"/>
                  </a:cubicBezTo>
                  <a:close/>
                </a:path>
              </a:pathLst>
            </a:custGeom>
            <a:solidFill>
              <a:srgbClr val="9DB1A5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82" name="Freeform 82"/>
          <p:cNvSpPr/>
          <p:nvPr/>
        </p:nvSpPr>
        <p:spPr>
          <a:xfrm>
            <a:off x="14871132" y="3312126"/>
            <a:ext cx="1338249" cy="1338249"/>
          </a:xfrm>
          <a:custGeom>
            <a:avLst/>
            <a:gdLst/>
            <a:ahLst/>
            <a:cxnLst/>
            <a:rect l="l" t="t" r="r" b="b"/>
            <a:pathLst>
              <a:path w="1338249" h="1338249">
                <a:moveTo>
                  <a:pt x="0" y="0"/>
                </a:moveTo>
                <a:lnTo>
                  <a:pt x="1338249" y="0"/>
                </a:lnTo>
                <a:lnTo>
                  <a:pt x="1338249" y="1338249"/>
                </a:lnTo>
                <a:lnTo>
                  <a:pt x="0" y="133824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83" name="TextBox 83"/>
          <p:cNvSpPr txBox="1"/>
          <p:nvPr/>
        </p:nvSpPr>
        <p:spPr>
          <a:xfrm>
            <a:off x="14326540" y="4762737"/>
            <a:ext cx="2427433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Interpretazione e Explainability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0138626" y="4984260"/>
            <a:ext cx="2427433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Selection &amp; Training</a:t>
            </a:r>
          </a:p>
        </p:txBody>
      </p:sp>
      <p:sp>
        <p:nvSpPr>
          <p:cNvPr id="85" name="Freeform 85"/>
          <p:cNvSpPr/>
          <p:nvPr/>
        </p:nvSpPr>
        <p:spPr>
          <a:xfrm rot="5797746">
            <a:off x="12491812" y="4409970"/>
            <a:ext cx="1496445" cy="1610655"/>
          </a:xfrm>
          <a:custGeom>
            <a:avLst/>
            <a:gdLst/>
            <a:ahLst/>
            <a:cxnLst/>
            <a:rect l="l" t="t" r="r" b="b"/>
            <a:pathLst>
              <a:path w="1496445" h="1610655">
                <a:moveTo>
                  <a:pt x="0" y="0"/>
                </a:moveTo>
                <a:lnTo>
                  <a:pt x="1496445" y="0"/>
                </a:lnTo>
                <a:lnTo>
                  <a:pt x="1496445" y="1610655"/>
                </a:lnTo>
                <a:lnTo>
                  <a:pt x="0" y="16106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6"/>
          <p:cNvSpPr/>
          <p:nvPr/>
        </p:nvSpPr>
        <p:spPr>
          <a:xfrm rot="1688056">
            <a:off x="16707147" y="4918455"/>
            <a:ext cx="1487900" cy="450090"/>
          </a:xfrm>
          <a:custGeom>
            <a:avLst/>
            <a:gdLst/>
            <a:ahLst/>
            <a:cxnLst/>
            <a:rect l="l" t="t" r="r" b="b"/>
            <a:pathLst>
              <a:path w="1487900" h="450090">
                <a:moveTo>
                  <a:pt x="0" y="0"/>
                </a:moveTo>
                <a:lnTo>
                  <a:pt x="1487900" y="0"/>
                </a:lnTo>
                <a:lnTo>
                  <a:pt x="1487900" y="450090"/>
                </a:lnTo>
                <a:lnTo>
                  <a:pt x="0" y="4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87" name="Freeform 87"/>
          <p:cNvSpPr/>
          <p:nvPr/>
        </p:nvSpPr>
        <p:spPr>
          <a:xfrm>
            <a:off x="16447482" y="5883290"/>
            <a:ext cx="2293223" cy="863086"/>
          </a:xfrm>
          <a:custGeom>
            <a:avLst/>
            <a:gdLst/>
            <a:ahLst/>
            <a:cxnLst/>
            <a:rect l="l" t="t" r="r" b="b"/>
            <a:pathLst>
              <a:path w="2293223" h="863086">
                <a:moveTo>
                  <a:pt x="0" y="0"/>
                </a:moveTo>
                <a:lnTo>
                  <a:pt x="2293223" y="0"/>
                </a:lnTo>
                <a:lnTo>
                  <a:pt x="2293223" y="863086"/>
                </a:lnTo>
                <a:lnTo>
                  <a:pt x="0" y="86308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88" name="TextBox 88"/>
          <p:cNvSpPr txBox="1"/>
          <p:nvPr/>
        </p:nvSpPr>
        <p:spPr>
          <a:xfrm>
            <a:off x="665533" y="4769615"/>
            <a:ext cx="2427433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Acquisizione</a:t>
            </a:r>
            <a:r>
              <a:rPr lang="en-US" sz="21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 </a:t>
            </a:r>
            <a:r>
              <a:rPr lang="en-US" sz="21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</a:t>
            </a:r>
            <a:r>
              <a:rPr lang="en-US" sz="21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Esplorativa</a:t>
            </a:r>
            <a:endParaRPr lang="en-US" sz="2100" b="1" dirty="0">
              <a:solidFill>
                <a:srgbClr val="FFFF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14602078" y="2157882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6016130" y="2187196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7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30854" y="2270794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325463" y="2290507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006637" y="6502483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401245" y="6523941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731100" y="9332466"/>
            <a:ext cx="242743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Cleaning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5569541" y="2270794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964544" y="2290507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294004" y="5032223"/>
            <a:ext cx="242743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Selection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8091545" y="6447271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9486547" y="6468729"/>
            <a:ext cx="204907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7816008" y="9044709"/>
            <a:ext cx="2427433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Feature Engineering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0398863" y="2270794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1811948" y="2287849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2685169" y="6443427"/>
            <a:ext cx="1042577" cy="41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4"/>
              </a:lnSpc>
            </a:pPr>
            <a:r>
              <a:rPr lang="en-US" sz="2714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4099630" y="6426518"/>
            <a:ext cx="226910" cy="41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2409632" y="9044709"/>
            <a:ext cx="2427433" cy="74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Validazione e Stress Test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731286"/>
            <a:ext cx="8012151" cy="7062037"/>
          </a:xfrm>
          <a:custGeom>
            <a:avLst/>
            <a:gdLst/>
            <a:ahLst/>
            <a:cxnLst/>
            <a:rect l="l" t="t" r="r" b="b"/>
            <a:pathLst>
              <a:path w="8012151" h="7062037">
                <a:moveTo>
                  <a:pt x="0" y="0"/>
                </a:moveTo>
                <a:lnTo>
                  <a:pt x="8012151" y="0"/>
                </a:lnTo>
                <a:lnTo>
                  <a:pt x="8012151" y="7062037"/>
                </a:lnTo>
                <a:lnTo>
                  <a:pt x="0" y="7062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7658" y="497463"/>
            <a:ext cx="17632683" cy="296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</a:pPr>
            <a:r>
              <a:rPr lang="en-US" sz="864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ACQUISIZIONE E ANALISI ESPLORATIVA</a:t>
            </a:r>
          </a:p>
          <a:p>
            <a:pPr algn="ctr">
              <a:lnSpc>
                <a:spcPts val="7522"/>
              </a:lnSpc>
            </a:pPr>
            <a:endParaRPr lang="en-US" sz="8646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5317" y="3664804"/>
            <a:ext cx="8145503" cy="419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È stato utilizzato un campione di 800 atleti con metriche biometriche e prestazionali integrate.</a:t>
            </a:r>
          </a:p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particolare prevede:</a:t>
            </a:r>
          </a:p>
          <a:p>
            <a:pPr algn="just">
              <a:lnSpc>
                <a:spcPts val="3736"/>
              </a:lnSpc>
            </a:pPr>
            <a:endParaRPr lang="en-US" sz="2873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Dati personali e fisici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Performance atletiche 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Variabili comportamentali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Variabili storiche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Variabile Target</a:t>
            </a:r>
          </a:p>
        </p:txBody>
      </p:sp>
      <p:sp>
        <p:nvSpPr>
          <p:cNvPr id="6" name="AutoShape 6"/>
          <p:cNvSpPr/>
          <p:nvPr/>
        </p:nvSpPr>
        <p:spPr>
          <a:xfrm>
            <a:off x="-308113" y="2545887"/>
            <a:ext cx="1890422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90341"/>
            <a:ext cx="7945160" cy="372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Dall'analisi statistica e tecnica condotta sul dataset è emerso che le tipologie si suddividono nel seguente modo: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Variabili numeriche rappresentano la quasi totalità delle feature 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Variabile categorica è rappresentata da una sola feature (Position - posizione in campo)</a:t>
            </a:r>
          </a:p>
          <a:p>
            <a:pPr marL="620490" lvl="1" indent="-310245" algn="just">
              <a:lnSpc>
                <a:spcPts val="3736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Variabile target è binaria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7658" y="497463"/>
            <a:ext cx="17632683" cy="296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</a:pPr>
            <a:r>
              <a:rPr lang="en-US" sz="864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ACQUISIZIONE E ANALISI ESPLORATIVA</a:t>
            </a:r>
          </a:p>
          <a:p>
            <a:pPr algn="ctr">
              <a:lnSpc>
                <a:spcPts val="7522"/>
              </a:lnSpc>
            </a:pPr>
            <a:endParaRPr lang="en-US" sz="8646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111" y="1724214"/>
            <a:ext cx="8308624" cy="93412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6968635"/>
            <a:ext cx="7945160" cy="185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Piccola nota:</a:t>
            </a:r>
          </a:p>
          <a:p>
            <a:pPr algn="l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variabile target viene mappata in prima analisi come int ma analisi più approfondite la classificano come binaria</a:t>
            </a:r>
          </a:p>
        </p:txBody>
      </p:sp>
      <p:sp>
        <p:nvSpPr>
          <p:cNvPr id="7" name="AutoShape 7"/>
          <p:cNvSpPr/>
          <p:nvPr/>
        </p:nvSpPr>
        <p:spPr>
          <a:xfrm>
            <a:off x="-308113" y="2545887"/>
            <a:ext cx="1890422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3977250" y="2545887"/>
            <a:ext cx="19050" cy="85694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423105" y="2943984"/>
            <a:ext cx="7146390" cy="71463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67" y="2668805"/>
            <a:ext cx="9493879" cy="76967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6688" y="4773945"/>
            <a:ext cx="8637312" cy="187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Distribuzione perfetta: 50% Sani / 50% Infortunati.</a:t>
            </a:r>
          </a:p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 dataset bilanciato previene distorsioni nel modello e rende l'Accuracy una metrica di valutazione coerente e onesta.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97463"/>
            <a:ext cx="18288000" cy="201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</a:pPr>
            <a:r>
              <a:rPr lang="en-US" sz="864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ACQUISIZIONE E ANALISI ESPLORATIVA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308113" y="2545887"/>
            <a:ext cx="1890422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4687558" y="1702339"/>
            <a:ext cx="19050" cy="858466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133413" y="2115626"/>
            <a:ext cx="7146390" cy="71463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8" y="1930533"/>
            <a:ext cx="8412865" cy="75836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55317" y="617669"/>
            <a:ext cx="16966763" cy="105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864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COMPOSIZIONE DEL CAMPIONE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033106"/>
            <a:ext cx="8506119" cy="328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Ogni ruolo rappresenta circa il 25% del totale, garantendo l'assenza di sampling bias (distorsione del campione)</a:t>
            </a:r>
          </a:p>
          <a:p>
            <a:pPr algn="just">
              <a:lnSpc>
                <a:spcPts val="3736"/>
              </a:lnSpc>
            </a:pPr>
            <a:r>
              <a:rPr lang="en-US" sz="287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Significatività: Il numero di istanze per gruppo (circa 200) permette analisi statistiche granulari e affidabili per ogni reparto</a:t>
            </a:r>
          </a:p>
          <a:p>
            <a:pPr algn="just">
              <a:lnSpc>
                <a:spcPts val="3736"/>
              </a:lnSpc>
            </a:pPr>
            <a:endParaRPr lang="en-US" sz="2873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-308113" y="1670626"/>
            <a:ext cx="1890422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86919" y="2071794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07810" y="675264"/>
            <a:ext cx="17072381" cy="925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75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QUALITÀ E INTEGRITÀ DEL 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6982" y="2885173"/>
            <a:ext cx="7320556" cy="5657735"/>
            <a:chOff x="0" y="0"/>
            <a:chExt cx="1928048" cy="14901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8048" cy="1490103"/>
            </a:xfrm>
            <a:custGeom>
              <a:avLst/>
              <a:gdLst/>
              <a:ahLst/>
              <a:cxnLst/>
              <a:rect l="l" t="t" r="r" b="b"/>
              <a:pathLst>
                <a:path w="1928048" h="1490103">
                  <a:moveTo>
                    <a:pt x="0" y="0"/>
                  </a:moveTo>
                  <a:lnTo>
                    <a:pt x="1928048" y="0"/>
                  </a:lnTo>
                  <a:lnTo>
                    <a:pt x="1928048" y="1490103"/>
                  </a:lnTo>
                  <a:lnTo>
                    <a:pt x="0" y="1490103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28048" cy="1509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17826" y="3504532"/>
            <a:ext cx="5218867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ANALISI MISSING VALUES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17403" y="2885173"/>
            <a:ext cx="7320556" cy="5657735"/>
            <a:chOff x="0" y="0"/>
            <a:chExt cx="1928048" cy="1490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8048" cy="1490103"/>
            </a:xfrm>
            <a:custGeom>
              <a:avLst/>
              <a:gdLst/>
              <a:ahLst/>
              <a:cxnLst/>
              <a:rect l="l" t="t" r="r" b="b"/>
              <a:pathLst>
                <a:path w="1928048" h="1490103">
                  <a:moveTo>
                    <a:pt x="0" y="0"/>
                  </a:moveTo>
                  <a:lnTo>
                    <a:pt x="1928048" y="0"/>
                  </a:lnTo>
                  <a:lnTo>
                    <a:pt x="1928048" y="1490103"/>
                  </a:lnTo>
                  <a:lnTo>
                    <a:pt x="0" y="1490103"/>
                  </a:lnTo>
                  <a:close/>
                </a:path>
              </a:pathLst>
            </a:custGeom>
            <a:solidFill>
              <a:srgbClr val="5A73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928048" cy="1509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54391" y="4412581"/>
            <a:ext cx="5446578" cy="325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040" lvl="1" indent="-305520" algn="l">
              <a:lnSpc>
                <a:spcPts val="3679"/>
              </a:lnSpc>
              <a:buFont typeface="Arial"/>
              <a:buChar char="•"/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Status: 0 Record Ridondanti.</a:t>
            </a:r>
          </a:p>
          <a:p>
            <a:pPr marL="611040" lvl="1" indent="-305520" algn="l">
              <a:lnSpc>
                <a:spcPts val="3679"/>
              </a:lnSpc>
              <a:buFont typeface="Arial"/>
              <a:buChar char="•"/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Impatto: Ogni riga rappresenta un evento unico e reale.</a:t>
            </a:r>
          </a:p>
          <a:p>
            <a:pPr marL="611040" lvl="1" indent="-305520" algn="l">
              <a:lnSpc>
                <a:spcPts val="3679"/>
              </a:lnSpc>
              <a:buFont typeface="Arial"/>
              <a:buChar char="•"/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Vantaggio: Eliminazione del rischio di Overfitting causato da dati ripetuti.</a:t>
            </a:r>
          </a:p>
          <a:p>
            <a:pPr algn="just">
              <a:lnSpc>
                <a:spcPts val="3679"/>
              </a:lnSpc>
            </a:pPr>
            <a:endParaRPr lang="en-US" sz="283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59640" y="3504532"/>
            <a:ext cx="4836081" cy="46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CONTROLLO DUPLICATI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3971" y="4412581"/>
            <a:ext cx="5446578" cy="372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040" lvl="1" indent="-305520" algn="l">
              <a:lnSpc>
                <a:spcPts val="3679"/>
              </a:lnSpc>
              <a:buFont typeface="Arial"/>
              <a:buChar char="•"/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Status: 0 Valori Mancanti                                                                                        (100% Integrità)</a:t>
            </a:r>
          </a:p>
          <a:p>
            <a:pPr marL="611040" lvl="1" indent="-305520" algn="just">
              <a:lnSpc>
                <a:spcPts val="3679"/>
              </a:lnSpc>
              <a:buFont typeface="Arial"/>
              <a:buChar char="•"/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Impatto: Nessuna necessità di imputazione statistica</a:t>
            </a:r>
          </a:p>
          <a:p>
            <a:pPr marL="611040" lvl="1" indent="-305520" algn="just">
              <a:lnSpc>
                <a:spcPts val="3679"/>
              </a:lnSpc>
              <a:buFont typeface="Arial"/>
              <a:buChar char="•"/>
            </a:pPr>
            <a:r>
              <a:rPr lang="en-US" sz="28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Vantaggio: Il segnale originale dell'atleta è preservato senza alterazioni artificiali</a:t>
            </a:r>
          </a:p>
          <a:p>
            <a:pPr algn="just">
              <a:lnSpc>
                <a:spcPts val="3679"/>
              </a:lnSpc>
            </a:pPr>
            <a:endParaRPr lang="en-US" sz="283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1605</Words>
  <Application>Microsoft Office PowerPoint</Application>
  <PresentationFormat>Personalizzato</PresentationFormat>
  <Paragraphs>232</Paragraphs>
  <Slides>33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Helvetica World</vt:lpstr>
      <vt:lpstr>Arial</vt:lpstr>
      <vt:lpstr>Helvetica World Bold</vt:lpstr>
      <vt:lpstr>Calibri</vt:lpstr>
      <vt:lpstr>Agrandir Grand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Machine Learning</dc:title>
  <cp:lastModifiedBy>Francesco Zambrino</cp:lastModifiedBy>
  <cp:revision>6</cp:revision>
  <dcterms:created xsi:type="dcterms:W3CDTF">2006-08-16T00:00:00Z</dcterms:created>
  <dcterms:modified xsi:type="dcterms:W3CDTF">2026-02-03T08:34:44Z</dcterms:modified>
  <dc:identifier>DAG-qr1rm10</dc:identifier>
</cp:coreProperties>
</file>